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21" r:id="rId2"/>
    <p:sldId id="257" r:id="rId3"/>
    <p:sldId id="325" r:id="rId4"/>
    <p:sldId id="319" r:id="rId5"/>
    <p:sldId id="320" r:id="rId6"/>
    <p:sldId id="271" r:id="rId7"/>
    <p:sldId id="282" r:id="rId8"/>
    <p:sldId id="283" r:id="rId9"/>
    <p:sldId id="295" r:id="rId10"/>
    <p:sldId id="284" r:id="rId11"/>
    <p:sldId id="328" r:id="rId12"/>
    <p:sldId id="272" r:id="rId13"/>
    <p:sldId id="273" r:id="rId14"/>
    <p:sldId id="274" r:id="rId15"/>
    <p:sldId id="276" r:id="rId16"/>
    <p:sldId id="333" r:id="rId17"/>
    <p:sldId id="303" r:id="rId18"/>
    <p:sldId id="304" r:id="rId19"/>
    <p:sldId id="296" r:id="rId20"/>
    <p:sldId id="275" r:id="rId21"/>
    <p:sldId id="314" r:id="rId22"/>
    <p:sldId id="329" r:id="rId23"/>
    <p:sldId id="301" r:id="rId24"/>
    <p:sldId id="287" r:id="rId25"/>
    <p:sldId id="300" r:id="rId26"/>
    <p:sldId id="302" r:id="rId27"/>
    <p:sldId id="330" r:id="rId28"/>
    <p:sldId id="291" r:id="rId29"/>
    <p:sldId id="292" r:id="rId30"/>
    <p:sldId id="308" r:id="rId31"/>
    <p:sldId id="316" r:id="rId32"/>
    <p:sldId id="315" r:id="rId33"/>
    <p:sldId id="318" r:id="rId34"/>
    <p:sldId id="310" r:id="rId35"/>
    <p:sldId id="311" r:id="rId36"/>
    <p:sldId id="317" r:id="rId37"/>
    <p:sldId id="293" r:id="rId38"/>
    <p:sldId id="313" r:id="rId39"/>
    <p:sldId id="312" r:id="rId40"/>
  </p:sldIdLst>
  <p:sldSz cx="9144000" cy="6858000" type="screen4x3"/>
  <p:notesSz cx="6669088" cy="9926638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3399"/>
    <a:srgbClr val="66CCFF"/>
    <a:srgbClr val="006699"/>
    <a:srgbClr val="3366CC"/>
    <a:srgbClr val="99CCFF"/>
    <a:srgbClr val="FFFF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41" autoAdjust="0"/>
    <p:restoredTop sz="81152" autoAdjust="0"/>
  </p:normalViewPr>
  <p:slideViewPr>
    <p:cSldViewPr snapToGrid="0">
      <p:cViewPr varScale="1">
        <p:scale>
          <a:sx n="83" d="100"/>
          <a:sy n="83" d="100"/>
        </p:scale>
        <p:origin x="15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defTabSz="958850">
              <a:spcBef>
                <a:spcPct val="0"/>
              </a:spcBef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 defTabSz="958850">
              <a:spcBef>
                <a:spcPct val="0"/>
              </a:spcBef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defTabSz="958850">
              <a:spcBef>
                <a:spcPct val="0"/>
              </a:spcBef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 defTabSz="958850">
              <a:spcBef>
                <a:spcPct val="0"/>
              </a:spcBef>
              <a:defRPr sz="1300">
                <a:latin typeface="TIMES" charset="0"/>
              </a:defRPr>
            </a:lvl1pPr>
          </a:lstStyle>
          <a:p>
            <a:pPr>
              <a:defRPr/>
            </a:pPr>
            <a:fld id="{2391E8EF-5253-4561-8036-44CBABB72B8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7880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defTabSz="958850">
              <a:spcBef>
                <a:spcPct val="0"/>
              </a:spcBef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 defTabSz="958850">
              <a:spcBef>
                <a:spcPct val="0"/>
              </a:spcBef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9657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Textformatierung des Masters zu bearbeiten.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defTabSz="958850">
              <a:spcBef>
                <a:spcPct val="0"/>
              </a:spcBef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 defTabSz="958850">
              <a:spcBef>
                <a:spcPct val="0"/>
              </a:spcBef>
              <a:defRPr sz="1300">
                <a:latin typeface="TIMES" charset="0"/>
              </a:defRPr>
            </a:lvl1pPr>
          </a:lstStyle>
          <a:p>
            <a:pPr>
              <a:defRPr/>
            </a:pPr>
            <a:fld id="{1FAD9544-46FA-4555-8466-23C8EFB64E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8897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AD9544-46FA-4555-8466-23C8EFB64E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0665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430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3D2EEED-E9F7-4595-9720-68648810C071}" type="slidenum">
              <a:rPr lang="de-DE" sz="1300" smtClean="0">
                <a:latin typeface="TIMES" charset="0"/>
              </a:rPr>
              <a:pPr/>
              <a:t>3</a:t>
            </a:fld>
            <a:endParaRPr lang="de-DE" sz="1300" smtClean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664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773405D-C6EC-4F14-8A47-550A3B4E9FA8}" type="slidenum">
              <a:rPr lang="de-DE" sz="1300" smtClean="0">
                <a:latin typeface="TIMES" charset="0"/>
              </a:rPr>
              <a:pPr/>
              <a:t>11</a:t>
            </a:fld>
            <a:endParaRPr lang="de-DE" sz="1300" smtClean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65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450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D4476A7-2FF9-49C0-8885-4CFCB42F8277}" type="slidenum">
              <a:rPr lang="de-DE" sz="1300" smtClean="0">
                <a:latin typeface="TIMES" charset="0"/>
              </a:rPr>
              <a:pPr/>
              <a:t>22</a:t>
            </a:fld>
            <a:endParaRPr lang="de-DE" sz="1300" smtClean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559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460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D8C661C-8845-4FAE-A0E7-E8E1BB283248}" type="slidenum">
              <a:rPr lang="de-DE" sz="1300" smtClean="0">
                <a:latin typeface="TIMES" charset="0"/>
              </a:rPr>
              <a:pPr/>
              <a:t>27</a:t>
            </a:fld>
            <a:endParaRPr lang="de-DE" sz="1300" smtClean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30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Rüdiger Brause: Adaptive Systeme, Institut für Informatik, WS 2013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E6916A9B-AC78-47DD-9D2F-F08024F53069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186946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1188" y="1268413"/>
            <a:ext cx="4189412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0" y="1268413"/>
            <a:ext cx="419100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Rüdiger Brause: Adaptive Systeme, Institut für Informatik, WS 2013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CDB1F6B4-4381-4C28-98B3-A2040563EB0D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095635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Rüdiger Brause: Adaptive Systeme, Institut für Informatik, WS 2013</a:t>
            </a: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F7A45CE5-C23E-46A2-BD73-9895EEF59BCE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157265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Rüdiger Brause: Adaptive Systeme, Institut für Informatik, WS 2013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900358D6-89C3-43EE-90A8-01F4E5A3E183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36370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Rüdiger Brause: Adaptive Systeme, Institut für Informatik, WS 2013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FFD294C6-8276-4D2A-ADBC-5507773829FF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96694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Rüdiger Brause: Adaptive Systeme, Institut für Informatik, WS 2013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B6EA412B-9749-41F7-AE91-39447FFE3830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547957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404813"/>
            <a:ext cx="6624637" cy="5032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268413"/>
            <a:ext cx="8532812" cy="51847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Rüdiger Brause: Adaptive Systeme, Institut für Informatik, WS 2013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9E3AB263-DD99-498B-8EA1-DB48F1A7C0BA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50078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0" y="0"/>
          <a:ext cx="9134475" cy="684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4" name="Image" r:id="rId3" imgW="12177778" imgH="9130159" progId="PhotoshopElements.Image.2">
                  <p:embed/>
                </p:oleObj>
              </mc:Choice>
              <mc:Fallback>
                <p:oleObj name="Image" r:id="rId3" imgW="12177778" imgH="9130159" progId="PhotoshopElements.Image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34475" cy="684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600200"/>
          </a:xfrm>
        </p:spPr>
        <p:txBody>
          <a:bodyPr wrap="square" lIns="91440" anchor="ctr"/>
          <a:lstStyle>
            <a:lvl1pPr algn="ctr">
              <a:defRPr sz="3800"/>
            </a:lvl1pPr>
          </a:lstStyle>
          <a:p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86200"/>
            <a:ext cx="6781800" cy="1981200"/>
          </a:xfrm>
        </p:spPr>
        <p:txBody>
          <a:bodyPr/>
          <a:lstStyle>
            <a:lvl1pPr algn="ctr">
              <a:lnSpc>
                <a:spcPct val="110000"/>
              </a:lnSpc>
              <a:defRPr sz="2800"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5683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FFE4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de-DE" sz="2800">
              <a:latin typeface="Arial Black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404813"/>
            <a:ext cx="662463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6300" y="6629400"/>
            <a:ext cx="495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smtClean="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de-DE" smtClean="0"/>
              <a:t>Rüdiger Brause: Adaptive Systeme, Institut für Informatik, WS 2013</a:t>
            </a: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623050"/>
            <a:ext cx="6858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pPr>
              <a:defRPr/>
            </a:pPr>
            <a:r>
              <a:rPr lang="de-DE"/>
              <a:t>- </a:t>
            </a:r>
            <a:fld id="{8E18EAA1-8AE3-4E86-93F2-B66E61BE7F69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268413"/>
            <a:ext cx="8532812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031" name="Line 39"/>
          <p:cNvSpPr>
            <a:spLocks noChangeShapeType="1"/>
          </p:cNvSpPr>
          <p:nvPr/>
        </p:nvSpPr>
        <p:spPr bwMode="auto">
          <a:xfrm>
            <a:off x="611188" y="1052513"/>
            <a:ext cx="8532812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1032" name="Object 43"/>
          <p:cNvGraphicFramePr>
            <a:graphicFrameLocks noChangeAspect="1"/>
          </p:cNvGraphicFramePr>
          <p:nvPr/>
        </p:nvGraphicFramePr>
        <p:xfrm>
          <a:off x="7308850" y="115888"/>
          <a:ext cx="1714500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Image" r:id="rId11" imgW="2565079" imgH="1066291" progId="PhotoshopElements.Image.2">
                  <p:embed/>
                </p:oleObj>
              </mc:Choice>
              <mc:Fallback>
                <p:oleObj name="Image" r:id="rId11" imgW="2565079" imgH="1066291" progId="PhotoshopElements.Image.2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115888"/>
                        <a:ext cx="1714500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6" r:id="rId7"/>
    <p:sldLayoutId id="2147483707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 Black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130000"/>
        </a:lnSpc>
        <a:spcBef>
          <a:spcPct val="0"/>
        </a:spcBef>
        <a:spcAft>
          <a:spcPct val="5000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441325" indent="-261938" algn="l" rtl="0" eaLnBrk="0" fontAlgn="base" hangingPunct="0">
        <a:lnSpc>
          <a:spcPct val="40000"/>
        </a:lnSpc>
        <a:spcBef>
          <a:spcPct val="50000"/>
        </a:spcBef>
        <a:spcAft>
          <a:spcPct val="0"/>
        </a:spcAft>
        <a:buClr>
          <a:srgbClr val="FF9933"/>
        </a:buClr>
        <a:buSzPct val="13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849313" indent="-228600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SzPct val="130000"/>
        <a:buChar char="•"/>
        <a:defRPr>
          <a:solidFill>
            <a:schemeClr val="tx1"/>
          </a:solidFill>
          <a:latin typeface="TIMES" charset="0"/>
        </a:defRPr>
      </a:lvl3pPr>
      <a:lvl4pPr marL="1698625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charset="0"/>
        </a:defRPr>
      </a:lvl4pPr>
      <a:lvl5pPr marL="2117725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charset="0"/>
        </a:defRPr>
      </a:lvl5pPr>
      <a:lvl6pPr marL="2574925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charset="0"/>
        </a:defRPr>
      </a:lvl6pPr>
      <a:lvl7pPr marL="3032125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charset="0"/>
        </a:defRPr>
      </a:lvl7pPr>
      <a:lvl8pPr marL="3489325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charset="0"/>
        </a:defRPr>
      </a:lvl8pPr>
      <a:lvl9pPr marL="3946525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9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2.png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1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3.png"/><Relationship Id="rId7" Type="http://schemas.openxmlformats.org/officeDocument/2006/relationships/image" Target="../media/image38.wmf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40.wmf"/><Relationship Id="rId5" Type="http://schemas.openxmlformats.org/officeDocument/2006/relationships/image" Target="../media/image37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9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4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7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828800"/>
            <a:ext cx="8520112" cy="3467100"/>
          </a:xfrm>
          <a:noFill/>
        </p:spPr>
        <p:txBody>
          <a:bodyPr/>
          <a:lstStyle/>
          <a:p>
            <a:r>
              <a:rPr lang="de-DE" sz="6400" b="0" dirty="0" smtClean="0">
                <a:solidFill>
                  <a:srgbClr val="003399"/>
                </a:solidFill>
                <a:latin typeface="Arial Black" pitchFamily="34" charset="0"/>
              </a:rPr>
              <a:t>AS1-Teil 4</a:t>
            </a:r>
            <a:r>
              <a:rPr lang="de-DE" sz="6400" b="0" dirty="0">
                <a:solidFill>
                  <a:srgbClr val="003399"/>
                </a:solidFill>
                <a:latin typeface="Arial Black" pitchFamily="34" charset="0"/>
              </a:rPr>
              <a:t/>
            </a:r>
            <a:br>
              <a:rPr lang="de-DE" sz="6400" b="0" dirty="0">
                <a:solidFill>
                  <a:srgbClr val="003399"/>
                </a:solidFill>
                <a:latin typeface="Arial Black" pitchFamily="34" charset="0"/>
              </a:rPr>
            </a:br>
            <a:r>
              <a:rPr lang="de-DE" sz="6400" b="0" dirty="0" err="1">
                <a:solidFill>
                  <a:srgbClr val="003399"/>
                </a:solidFill>
                <a:latin typeface="Arial Black" pitchFamily="34" charset="0"/>
              </a:rPr>
              <a:t>Konkurrentes</a:t>
            </a:r>
            <a:r>
              <a:rPr lang="de-DE" sz="6400" b="0" dirty="0">
                <a:solidFill>
                  <a:srgbClr val="003399"/>
                </a:solidFill>
                <a:latin typeface="Arial Black" pitchFamily="34" charset="0"/>
              </a:rPr>
              <a:t> </a:t>
            </a:r>
            <a:r>
              <a:rPr lang="de-DE" sz="6400" b="0" dirty="0" smtClean="0">
                <a:solidFill>
                  <a:srgbClr val="003399"/>
                </a:solidFill>
                <a:latin typeface="Arial Black" pitchFamily="34" charset="0"/>
              </a:rPr>
              <a:t>Lernen</a:t>
            </a:r>
            <a:br>
              <a:rPr lang="de-DE" sz="6400" b="0" dirty="0" smtClean="0">
                <a:solidFill>
                  <a:srgbClr val="003399"/>
                </a:solidFill>
                <a:latin typeface="Arial Black" pitchFamily="34" charset="0"/>
              </a:rPr>
            </a:br>
            <a:endParaRPr lang="de-DE" sz="6400" b="0" dirty="0" smtClean="0">
              <a:solidFill>
                <a:srgbClr val="003399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AE454A8D-A3C2-494E-A57A-4DBBDBFA243A}" type="slidenum">
              <a:rPr lang="de-DE" sz="1000" smtClean="0"/>
              <a:pPr/>
              <a:t>10</a:t>
            </a:fld>
            <a:r>
              <a:rPr lang="de-DE" sz="1000" smtClean="0"/>
              <a:t> -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Lokale Wechselwirkungen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268413"/>
            <a:ext cx="8532812" cy="701675"/>
          </a:xfrm>
        </p:spPr>
        <p:txBody>
          <a:bodyPr/>
          <a:lstStyle/>
          <a:p>
            <a:pPr marL="0" indent="0"/>
            <a:r>
              <a:rPr lang="de-DE" smtClean="0"/>
              <a:t>Simulation </a:t>
            </a:r>
            <a:r>
              <a:rPr lang="de-DE" b="0" smtClean="0"/>
              <a:t>der Aktivität: Populationskodierung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2295" name="Object 6"/>
          <p:cNvGraphicFramePr>
            <a:graphicFrameLocks noChangeAspect="1"/>
          </p:cNvGraphicFramePr>
          <p:nvPr/>
        </p:nvGraphicFramePr>
        <p:xfrm>
          <a:off x="609600" y="1905000"/>
          <a:ext cx="7081838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Bild" r:id="rId3" imgW="3703320" imgH="1828800" progId="Word.Picture.8">
                  <p:embed/>
                </p:oleObj>
              </mc:Choice>
              <mc:Fallback>
                <p:oleObj name="Bild" r:id="rId3" imgW="3703320" imgH="1828800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905000"/>
                        <a:ext cx="7081838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711200" y="5537200"/>
            <a:ext cx="302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/>
              <a:t>hohe Schwelle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4597400" y="5448300"/>
            <a:ext cx="330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/>
              <a:t>niedrige Schwelle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723900" y="6096000"/>
            <a:ext cx="642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b="1"/>
              <a:t>Abstraktion</a:t>
            </a:r>
            <a:r>
              <a:rPr lang="de-DE"/>
              <a:t>: Mittelpunkt einer „Blase“.   Hier: B(y)=1</a:t>
            </a:r>
          </a:p>
        </p:txBody>
      </p:sp>
      <p:sp>
        <p:nvSpPr>
          <p:cNvPr id="12299" name="Fußzeilenplatzhalter 1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  <a:endParaRPr lang="de-DE" sz="10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  <a:endParaRPr lang="de-DE" sz="1000">
              <a:latin typeface="Tahoma" pitchFamily="34" charset="0"/>
            </a:endParaRPr>
          </a:p>
        </p:txBody>
      </p:sp>
      <p:sp>
        <p:nvSpPr>
          <p:cNvPr id="27651" name="Titel 1"/>
          <p:cNvSpPr>
            <a:spLocks noGrp="1"/>
          </p:cNvSpPr>
          <p:nvPr>
            <p:ph type="title" idx="4294967295"/>
          </p:nvPr>
        </p:nvSpPr>
        <p:spPr>
          <a:xfrm>
            <a:off x="609600" y="2743200"/>
            <a:ext cx="8534400" cy="1244600"/>
          </a:xfrm>
          <a:solidFill>
            <a:srgbClr val="FFCC66">
              <a:alpha val="50195"/>
            </a:srgbClr>
          </a:solidFill>
          <a:ln algn="ctr"/>
        </p:spPr>
        <p:txBody>
          <a:bodyPr anchor="ctr"/>
          <a:lstStyle/>
          <a:p>
            <a:pPr marL="355600" indent="3175" eaLnBrk="1" hangingPunct="1">
              <a:lnSpc>
                <a:spcPct val="90000"/>
              </a:lnSpc>
              <a:defRPr/>
            </a:pPr>
            <a:r>
              <a:rPr kumimoji="1" lang="de-DE" sz="4000" kern="1200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Arial" pitchFamily="34" charset="0"/>
              </a:rPr>
              <a:t>Selbstorganisierende Karten</a:t>
            </a:r>
          </a:p>
        </p:txBody>
      </p:sp>
      <p:sp>
        <p:nvSpPr>
          <p:cNvPr id="13316" name="Titel 1"/>
          <p:cNvSpPr txBox="1">
            <a:spLocks/>
          </p:cNvSpPr>
          <p:nvPr/>
        </p:nvSpPr>
        <p:spPr bwMode="auto">
          <a:xfrm>
            <a:off x="719138" y="5143500"/>
            <a:ext cx="8424862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 indent="3175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sz="4000" b="1">
              <a:solidFill>
                <a:srgbClr val="BFBFBF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3317" name="Titel 1"/>
          <p:cNvSpPr>
            <a:spLocks/>
          </p:cNvSpPr>
          <p:nvPr/>
        </p:nvSpPr>
        <p:spPr bwMode="auto">
          <a:xfrm>
            <a:off x="611188" y="1454150"/>
            <a:ext cx="8532812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55600" indent="3175" eaLnBrk="1" hangingPunct="1">
              <a:lnSpc>
                <a:spcPct val="90000"/>
              </a:lnSpc>
              <a:spcBef>
                <a:spcPct val="0"/>
              </a:spcBef>
            </a:pPr>
            <a:r>
              <a:rPr lang="de-DE" sz="3800">
                <a:solidFill>
                  <a:srgbClr val="BFBFBF"/>
                </a:solidFill>
                <a:latin typeface="Arial Black" pitchFamily="34" charset="0"/>
                <a:cs typeface="Arial" pitchFamily="34" charset="0"/>
              </a:rPr>
              <a:t>Somatotopische Karten</a:t>
            </a:r>
          </a:p>
        </p:txBody>
      </p:sp>
      <p:sp>
        <p:nvSpPr>
          <p:cNvPr id="13318" name="Titel 1"/>
          <p:cNvSpPr>
            <a:spLocks/>
          </p:cNvSpPr>
          <p:nvPr/>
        </p:nvSpPr>
        <p:spPr bwMode="auto">
          <a:xfrm>
            <a:off x="561975" y="5372100"/>
            <a:ext cx="85820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55600" indent="3175" eaLnBrk="1" hangingPunct="1">
              <a:spcBef>
                <a:spcPct val="0"/>
              </a:spcBef>
            </a:pPr>
            <a:r>
              <a:rPr lang="de-DE" sz="3800">
                <a:solidFill>
                  <a:srgbClr val="BFBFBF"/>
                </a:solidFill>
                <a:latin typeface="Arial Black" pitchFamily="34" charset="0"/>
                <a:cs typeface="Arial" pitchFamily="34" charset="0"/>
              </a:rPr>
              <a:t>Anwendung Robotersteuerung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600075" y="4152900"/>
            <a:ext cx="8543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5600" indent="3175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3800" b="1" kern="0" dirty="0">
                <a:solidFill>
                  <a:srgbClr val="BFBFBF"/>
                </a:solidFill>
                <a:latin typeface="Arial Black" pitchFamily="34" charset="0"/>
                <a:ea typeface="+mj-ea"/>
                <a:cs typeface="Arial" pitchFamily="34" charset="0"/>
              </a:rPr>
              <a:t>Anwendung </a:t>
            </a:r>
            <a:r>
              <a:rPr lang="de-DE" sz="3800" b="1" kern="0" dirty="0" smtClean="0">
                <a:solidFill>
                  <a:srgbClr val="BFBFBF"/>
                </a:solidFill>
                <a:latin typeface="Arial Black" pitchFamily="34" charset="0"/>
                <a:ea typeface="+mj-ea"/>
                <a:cs typeface="Arial" pitchFamily="34" charset="0"/>
              </a:rPr>
              <a:t>Sprachanalyse</a:t>
            </a:r>
            <a:endParaRPr lang="de-DE" sz="3800" kern="0" dirty="0">
              <a:solidFill>
                <a:srgbClr val="BFBFBF"/>
              </a:solidFill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13320" name="Foliennummernplatzhalter 9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CEF8D8CD-60F4-4495-828D-AA995BBB9B2B}" type="slidenum">
              <a:rPr lang="de-DE" sz="1000" smtClean="0"/>
              <a:pPr/>
              <a:t>11</a:t>
            </a:fld>
            <a:r>
              <a:rPr lang="de-DE" sz="1000" smtClean="0"/>
              <a:t> -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25C363DE-003D-46C2-B35B-B70DC1DFD7B1}" type="slidenum">
              <a:rPr lang="de-DE" sz="1000" smtClean="0"/>
              <a:pPr/>
              <a:t>12</a:t>
            </a:fld>
            <a:r>
              <a:rPr lang="de-DE" sz="1000" smtClean="0"/>
              <a:t> -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Kohonennetze: Topologie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/>
            <a:r>
              <a:rPr lang="de-DE" dirty="0"/>
              <a:t>Eingabedimension </a:t>
            </a:r>
            <a:r>
              <a:rPr lang="de-DE" b="0" dirty="0"/>
              <a:t>n = 3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de-DE" b="0" dirty="0" smtClean="0"/>
              <a:t>Alle </a:t>
            </a:r>
            <a:r>
              <a:rPr lang="de-DE" b="0" dirty="0"/>
              <a:t>N</a:t>
            </a:r>
            <a:r>
              <a:rPr lang="de-DE" b="0" dirty="0" smtClean="0"/>
              <a:t>euronen erhalten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de-DE" b="0" dirty="0" smtClean="0"/>
              <a:t>die gesamte Eingabe.</a:t>
            </a:r>
          </a:p>
          <a:p>
            <a:pPr marL="0" indent="0"/>
            <a:endParaRPr lang="de-DE" dirty="0" smtClean="0"/>
          </a:p>
          <a:p>
            <a:pPr marL="0" indent="0"/>
            <a:r>
              <a:rPr lang="de-DE" dirty="0" smtClean="0"/>
              <a:t>Ausgabedimension </a:t>
            </a:r>
            <a:r>
              <a:rPr lang="de-DE" b="0" dirty="0" smtClean="0"/>
              <a:t>d = 2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de-DE" b="0" dirty="0"/>
              <a:t>Die Ausgaben werden in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de-DE" b="0" dirty="0"/>
              <a:t>einem </a:t>
            </a:r>
            <a:r>
              <a:rPr lang="de-DE" b="0" dirty="0" smtClean="0"/>
              <a:t>Ausgaberaum angeordnet.</a:t>
            </a:r>
          </a:p>
          <a:p>
            <a:pPr marL="0" indent="0"/>
            <a:endParaRPr lang="de-DE" dirty="0" smtClean="0"/>
          </a:p>
          <a:p>
            <a:pPr marL="0" inden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</a:pPr>
            <a:r>
              <a:rPr lang="de-DE" dirty="0" err="1" smtClean="0"/>
              <a:t>Def</a:t>
            </a:r>
            <a:r>
              <a:rPr lang="de-DE" dirty="0" smtClean="0"/>
              <a:t>. „Nachbarschaft“</a:t>
            </a:r>
          </a:p>
          <a:p>
            <a:pPr marL="0" indent="0">
              <a:lnSpc>
                <a:spcPct val="70000"/>
              </a:lnSpc>
              <a:spcAft>
                <a:spcPct val="0"/>
              </a:spcAft>
            </a:pPr>
            <a:r>
              <a:rPr lang="de-DE" dirty="0" smtClean="0"/>
              <a:t>         von Neuronen</a:t>
            </a: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3662363" y="2362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graphicFrame>
        <p:nvGraphicFramePr>
          <p:cNvPr id="14342" name="Object 5"/>
          <p:cNvGraphicFramePr>
            <a:graphicFrameLocks noChangeAspect="1"/>
          </p:cNvGraphicFramePr>
          <p:nvPr/>
        </p:nvGraphicFramePr>
        <p:xfrm>
          <a:off x="5046663" y="1333500"/>
          <a:ext cx="3482975" cy="408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r:id="rId3" imgW="1629156" imgH="1914144" progId="Word.Picture.8">
                  <p:embed/>
                </p:oleObj>
              </mc:Choice>
              <mc:Fallback>
                <p:oleObj r:id="rId3" imgW="1629156" imgH="1914144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663" y="1333500"/>
                        <a:ext cx="3482975" cy="408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4924425" y="1368425"/>
            <a:ext cx="3638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2800">
                <a:latin typeface="Arial Black" pitchFamily="34" charset="0"/>
              </a:rPr>
              <a:t>X</a:t>
            </a:r>
            <a:r>
              <a:rPr lang="de-DE" sz="2800"/>
              <a:t>= (			  )</a:t>
            </a:r>
          </a:p>
        </p:txBody>
      </p:sp>
      <p:sp>
        <p:nvSpPr>
          <p:cNvPr id="14344" name="Fußzeilenplatzhalter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  <a:endParaRPr lang="de-DE" sz="100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775D1871-032E-468B-8445-011E3CBE784D}" type="slidenum">
              <a:rPr lang="de-DE" sz="1000" smtClean="0"/>
              <a:pPr/>
              <a:t>13</a:t>
            </a:fld>
            <a:r>
              <a:rPr lang="de-DE" sz="1000" smtClean="0"/>
              <a:t> -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 smtClean="0"/>
              <a:t>Lernalgorithmus </a:t>
            </a:r>
            <a:r>
              <a:rPr lang="de-DE" dirty="0" err="1" smtClean="0"/>
              <a:t>Kohonenkarten</a:t>
            </a:r>
            <a:endParaRPr lang="de-DE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268413"/>
            <a:ext cx="8532812" cy="1800225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Tx/>
              <a:buAutoNum type="arabicPeriod"/>
              <a:tabLst>
                <a:tab pos="5295900" algn="l"/>
              </a:tabLst>
            </a:pPr>
            <a:r>
              <a:rPr lang="de-DE" dirty="0" smtClean="0"/>
              <a:t>Suche Neuron (Gewichtsvektor) mit kleinstem Abstand zur Eingabe x  </a:t>
            </a:r>
            <a:r>
              <a:rPr lang="de-DE" sz="2000" b="0" dirty="0" smtClean="0"/>
              <a:t>(größter Ausgabe)</a:t>
            </a:r>
          </a:p>
          <a:p>
            <a:pPr marL="457200" indent="-457200">
              <a:lnSpc>
                <a:spcPct val="70000"/>
              </a:lnSpc>
              <a:tabLst>
                <a:tab pos="5295900" algn="l"/>
              </a:tabLst>
            </a:pPr>
            <a:r>
              <a:rPr lang="en-GB" b="0" dirty="0" smtClean="0">
                <a:solidFill>
                  <a:srgbClr val="006699"/>
                </a:solidFill>
                <a:latin typeface="TIMES" charset="0"/>
                <a:cs typeface="Times New Roman" pitchFamily="18" charset="0"/>
              </a:rPr>
              <a:t>		</a:t>
            </a:r>
            <a:r>
              <a:rPr lang="en-GB" sz="2000" b="0" i="1" dirty="0" smtClean="0">
                <a:solidFill>
                  <a:srgbClr val="006699"/>
                </a:solidFill>
                <a:latin typeface="TIMES" charset="0"/>
                <a:cs typeface="Times New Roman" pitchFamily="18" charset="0"/>
              </a:rPr>
              <a:t>winner selection</a:t>
            </a:r>
            <a:r>
              <a:rPr lang="en-GB" b="0" dirty="0" smtClean="0">
                <a:solidFill>
                  <a:srgbClr val="006699"/>
                </a:solidFill>
                <a:latin typeface="TIMES" charset="0"/>
                <a:cs typeface="Times New Roman" pitchFamily="18" charset="0"/>
              </a:rPr>
              <a:t>   </a:t>
            </a:r>
            <a:r>
              <a:rPr lang="en-GB" dirty="0" smtClean="0">
                <a:latin typeface="TIMES" charset="0"/>
                <a:cs typeface="Times New Roman" pitchFamily="18" charset="0"/>
              </a:rPr>
              <a:t>     </a:t>
            </a:r>
            <a:endParaRPr lang="de-DE" dirty="0" smtClean="0"/>
          </a:p>
        </p:txBody>
      </p:sp>
      <p:graphicFrame>
        <p:nvGraphicFramePr>
          <p:cNvPr id="15365" name="Object 4"/>
          <p:cNvGraphicFramePr>
            <a:graphicFrameLocks noChangeAspect="1"/>
          </p:cNvGraphicFramePr>
          <p:nvPr/>
        </p:nvGraphicFramePr>
        <p:xfrm>
          <a:off x="1854200" y="2074863"/>
          <a:ext cx="278447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2" r:id="rId3" imgW="1168400" imgH="292100" progId="Equation.3">
                  <p:embed/>
                </p:oleObj>
              </mc:Choice>
              <mc:Fallback>
                <p:oleObj r:id="rId3" imgW="1168400" imgH="292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2074863"/>
                        <a:ext cx="2784475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787400" y="4508500"/>
            <a:ext cx="6721475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0"/>
              </a:spcBef>
              <a:buFontTx/>
              <a:buAutoNum type="arabicPeriod" startAt="3"/>
            </a:pPr>
            <a:r>
              <a:rPr lang="de-DE" sz="2400" b="1" dirty="0"/>
              <a:t>Adaptiere auch die nächsten Nachbarn</a:t>
            </a:r>
          </a:p>
          <a:p>
            <a:pPr marL="457200" indent="-457200">
              <a:lnSpc>
                <a:spcPct val="130000"/>
              </a:lnSpc>
              <a:spcBef>
                <a:spcPct val="0"/>
              </a:spcBef>
            </a:pPr>
            <a:r>
              <a:rPr lang="de-DE" sz="2400" b="1" dirty="0">
                <a:latin typeface="TIMES" charset="0"/>
                <a:cs typeface="Times New Roman" pitchFamily="18" charset="0"/>
              </a:rPr>
              <a:t>	</a:t>
            </a:r>
            <a:r>
              <a:rPr lang="de-DE" sz="2400" b="1" dirty="0" err="1">
                <a:latin typeface="TIMES" charset="0"/>
                <a:cs typeface="Times New Roman" pitchFamily="18" charset="0"/>
              </a:rPr>
              <a:t>w</a:t>
            </a:r>
            <a:r>
              <a:rPr lang="de-DE" sz="2400" b="1" baseline="-30000" dirty="0" err="1">
                <a:latin typeface="TIMES" charset="0"/>
                <a:cs typeface="Times New Roman" pitchFamily="18" charset="0"/>
              </a:rPr>
              <a:t>k</a:t>
            </a:r>
            <a:r>
              <a:rPr lang="de-DE" dirty="0">
                <a:latin typeface="TIMES" charset="0"/>
                <a:cs typeface="Times New Roman" pitchFamily="18" charset="0"/>
              </a:rPr>
              <a:t>(t+1)</a:t>
            </a:r>
            <a:r>
              <a:rPr lang="de-DE" sz="2400" b="1" dirty="0">
                <a:latin typeface="TIMES" charset="0"/>
                <a:cs typeface="Times New Roman" pitchFamily="18" charset="0"/>
              </a:rPr>
              <a:t> = </a:t>
            </a:r>
            <a:r>
              <a:rPr lang="de-DE" sz="2400" b="1" dirty="0" err="1">
                <a:latin typeface="TIMES" charset="0"/>
                <a:cs typeface="Times New Roman" pitchFamily="18" charset="0"/>
              </a:rPr>
              <a:t>w</a:t>
            </a:r>
            <a:r>
              <a:rPr lang="de-DE" sz="2400" b="1" baseline="-30000" dirty="0" err="1">
                <a:latin typeface="TIMES" charset="0"/>
                <a:cs typeface="Times New Roman" pitchFamily="18" charset="0"/>
              </a:rPr>
              <a:t>k</a:t>
            </a:r>
            <a:r>
              <a:rPr lang="de-DE" dirty="0">
                <a:latin typeface="TIMES" charset="0"/>
                <a:cs typeface="Times New Roman" pitchFamily="18" charset="0"/>
              </a:rPr>
              <a:t>(t)</a:t>
            </a:r>
            <a:r>
              <a:rPr lang="de-DE" sz="2400" dirty="0">
                <a:latin typeface="TIMES" charset="0"/>
                <a:cs typeface="Times New Roman" pitchFamily="18" charset="0"/>
              </a:rPr>
              <a:t> +</a:t>
            </a:r>
            <a:r>
              <a:rPr lang="de-DE" sz="2400" b="1" dirty="0">
                <a:latin typeface="TIMES" charset="0"/>
                <a:cs typeface="Times New Roman" pitchFamily="18" charset="0"/>
              </a:rPr>
              <a:t> </a:t>
            </a:r>
            <a:r>
              <a:rPr lang="de-DE" sz="2400" dirty="0">
                <a:cs typeface="Times New Roman" pitchFamily="18" charset="0"/>
                <a:sym typeface="Symbol" pitchFamily="18" charset="2"/>
              </a:rPr>
              <a:t></a:t>
            </a:r>
            <a:r>
              <a:rPr lang="de-DE" sz="1600" dirty="0">
                <a:solidFill>
                  <a:schemeClr val="bg2"/>
                </a:solidFill>
                <a:latin typeface="+mj-lt"/>
                <a:cs typeface="Times New Roman" pitchFamily="18" charset="0"/>
              </a:rPr>
              <a:t>(t+1) </a:t>
            </a:r>
            <a:r>
              <a:rPr lang="de-DE" sz="2400" dirty="0">
                <a:latin typeface="TIMES" charset="0"/>
                <a:cs typeface="Times New Roman" pitchFamily="18" charset="0"/>
              </a:rPr>
              <a:t>h</a:t>
            </a:r>
            <a:r>
              <a:rPr lang="de-DE" sz="1600" dirty="0">
                <a:solidFill>
                  <a:schemeClr val="bg2"/>
                </a:solidFill>
                <a:latin typeface="+mj-lt"/>
                <a:cs typeface="Times New Roman" pitchFamily="18" charset="0"/>
              </a:rPr>
              <a:t>(t+1,c,k) </a:t>
            </a:r>
            <a:r>
              <a:rPr lang="de-DE" sz="2400" dirty="0">
                <a:latin typeface="TIMES" charset="0"/>
                <a:cs typeface="Times New Roman" pitchFamily="18" charset="0"/>
              </a:rPr>
              <a:t>[</a:t>
            </a:r>
            <a:r>
              <a:rPr lang="de-DE" sz="2400" b="1" dirty="0">
                <a:latin typeface="TIMES" charset="0"/>
                <a:cs typeface="Times New Roman" pitchFamily="18" charset="0"/>
              </a:rPr>
              <a:t>x</a:t>
            </a:r>
            <a:r>
              <a:rPr lang="de-DE" sz="2400" dirty="0">
                <a:latin typeface="TIMES" charset="0"/>
                <a:cs typeface="Times New Roman" pitchFamily="18" charset="0"/>
              </a:rPr>
              <a:t> - </a:t>
            </a:r>
            <a:r>
              <a:rPr lang="de-DE" sz="2400" b="1" dirty="0" err="1">
                <a:latin typeface="TIMES" charset="0"/>
                <a:cs typeface="Times New Roman" pitchFamily="18" charset="0"/>
              </a:rPr>
              <a:t>w</a:t>
            </a:r>
            <a:r>
              <a:rPr lang="de-DE" sz="2400" baseline="-30000" dirty="0" err="1">
                <a:latin typeface="TIMES" charset="0"/>
                <a:cs typeface="Times New Roman" pitchFamily="18" charset="0"/>
              </a:rPr>
              <a:t>k</a:t>
            </a:r>
            <a:r>
              <a:rPr lang="de-DE" dirty="0">
                <a:latin typeface="TIMES" charset="0"/>
                <a:cs typeface="Times New Roman" pitchFamily="18" charset="0"/>
              </a:rPr>
              <a:t>(t)</a:t>
            </a:r>
            <a:r>
              <a:rPr lang="de-DE" sz="2400" dirty="0">
                <a:latin typeface="TIMES" charset="0"/>
                <a:cs typeface="Times New Roman" pitchFamily="18" charset="0"/>
              </a:rPr>
              <a:t>]</a:t>
            </a:r>
            <a:r>
              <a:rPr lang="de-DE" sz="2400" b="1" dirty="0"/>
              <a:t> </a:t>
            </a:r>
          </a:p>
          <a:p>
            <a:pPr marL="457200" indent="-457200">
              <a:lnSpc>
                <a:spcPct val="210000"/>
              </a:lnSpc>
              <a:spcBef>
                <a:spcPct val="0"/>
              </a:spcBef>
            </a:pPr>
            <a:r>
              <a:rPr lang="de-DE" sz="2400" b="1" dirty="0"/>
              <a:t>	</a:t>
            </a:r>
            <a:r>
              <a:rPr lang="de-DE" dirty="0"/>
              <a:t>z.B</a:t>
            </a:r>
            <a:r>
              <a:rPr lang="de-DE" sz="2400" dirty="0"/>
              <a:t>.</a:t>
            </a:r>
            <a:r>
              <a:rPr lang="de-DE" sz="2400" b="1" dirty="0"/>
              <a:t> </a:t>
            </a:r>
            <a:r>
              <a:rPr lang="de-DE" dirty="0"/>
              <a:t>mit </a:t>
            </a:r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774700" y="3098800"/>
            <a:ext cx="74136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0"/>
              </a:spcBef>
              <a:buFontTx/>
              <a:buAutoNum type="arabicPeriod" startAt="2"/>
            </a:pPr>
            <a:r>
              <a:rPr lang="de-DE" sz="2400" b="1" dirty="0"/>
              <a:t>Adaptiere die Gewichte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</a:pPr>
            <a:r>
              <a:rPr lang="de-DE" sz="2400" b="1" dirty="0">
                <a:latin typeface="TIMES" charset="0"/>
                <a:cs typeface="Times New Roman" pitchFamily="18" charset="0"/>
              </a:rPr>
              <a:t>	</a:t>
            </a:r>
            <a:r>
              <a:rPr lang="de-DE" sz="2400" b="1" dirty="0" err="1">
                <a:latin typeface="TIMES" charset="0"/>
                <a:cs typeface="Times New Roman" pitchFamily="18" charset="0"/>
              </a:rPr>
              <a:t>w</a:t>
            </a:r>
            <a:r>
              <a:rPr lang="de-DE" sz="2400" b="1" baseline="-30000" dirty="0" err="1">
                <a:latin typeface="TIMES" charset="0"/>
                <a:cs typeface="Times New Roman" pitchFamily="18" charset="0"/>
              </a:rPr>
              <a:t>k</a:t>
            </a:r>
            <a:r>
              <a:rPr lang="de-DE" dirty="0">
                <a:latin typeface="TIMES" charset="0"/>
                <a:cs typeface="Times New Roman" pitchFamily="18" charset="0"/>
              </a:rPr>
              <a:t>(t+1)</a:t>
            </a:r>
            <a:r>
              <a:rPr lang="de-DE" sz="2400" dirty="0">
                <a:latin typeface="TIMES" charset="0"/>
                <a:cs typeface="Times New Roman" pitchFamily="18" charset="0"/>
              </a:rPr>
              <a:t> = </a:t>
            </a:r>
            <a:r>
              <a:rPr lang="de-DE" sz="2400" b="1" dirty="0" err="1">
                <a:latin typeface="TIMES" charset="0"/>
                <a:cs typeface="Times New Roman" pitchFamily="18" charset="0"/>
              </a:rPr>
              <a:t>w</a:t>
            </a:r>
            <a:r>
              <a:rPr lang="de-DE" sz="2400" baseline="-30000" dirty="0" err="1">
                <a:latin typeface="TIMES" charset="0"/>
                <a:cs typeface="Times New Roman" pitchFamily="18" charset="0"/>
              </a:rPr>
              <a:t>k</a:t>
            </a:r>
            <a:r>
              <a:rPr lang="de-DE" dirty="0">
                <a:latin typeface="TIMES" charset="0"/>
                <a:cs typeface="Times New Roman" pitchFamily="18" charset="0"/>
              </a:rPr>
              <a:t>(t)</a:t>
            </a:r>
            <a:r>
              <a:rPr lang="de-DE" sz="2400" dirty="0">
                <a:latin typeface="TIMES" charset="0"/>
                <a:cs typeface="Times New Roman" pitchFamily="18" charset="0"/>
              </a:rPr>
              <a:t> + </a:t>
            </a:r>
            <a:r>
              <a:rPr lang="de-DE" sz="2400" dirty="0">
                <a:cs typeface="Times New Roman" pitchFamily="18" charset="0"/>
                <a:sym typeface="Symbol" pitchFamily="18" charset="2"/>
              </a:rPr>
              <a:t></a:t>
            </a:r>
            <a:r>
              <a:rPr lang="de-DE" sz="1600" dirty="0">
                <a:solidFill>
                  <a:schemeClr val="bg2"/>
                </a:solidFill>
                <a:latin typeface="+mj-lt"/>
                <a:cs typeface="Times New Roman" pitchFamily="18" charset="0"/>
              </a:rPr>
              <a:t>(t+1)</a:t>
            </a:r>
            <a:r>
              <a:rPr lang="de-DE" sz="1800" dirty="0">
                <a:latin typeface="+mj-lt"/>
                <a:cs typeface="Times New Roman" pitchFamily="18" charset="0"/>
              </a:rPr>
              <a:t> </a:t>
            </a:r>
            <a:r>
              <a:rPr lang="de-DE" sz="2400" dirty="0">
                <a:latin typeface="TIMES" charset="0"/>
                <a:cs typeface="Times New Roman" pitchFamily="18" charset="0"/>
              </a:rPr>
              <a:t>[</a:t>
            </a:r>
            <a:r>
              <a:rPr lang="de-DE" sz="2400" b="1" dirty="0">
                <a:latin typeface="TIMES" charset="0"/>
                <a:cs typeface="Times New Roman" pitchFamily="18" charset="0"/>
              </a:rPr>
              <a:t>x</a:t>
            </a:r>
            <a:r>
              <a:rPr lang="de-DE" sz="2400" dirty="0">
                <a:latin typeface="TIMES" charset="0"/>
                <a:cs typeface="Times New Roman" pitchFamily="18" charset="0"/>
              </a:rPr>
              <a:t> - </a:t>
            </a:r>
            <a:r>
              <a:rPr lang="de-DE" sz="2400" b="1" dirty="0" err="1">
                <a:latin typeface="TIMES" charset="0"/>
                <a:cs typeface="Times New Roman" pitchFamily="18" charset="0"/>
              </a:rPr>
              <a:t>w</a:t>
            </a:r>
            <a:r>
              <a:rPr lang="de-DE" sz="2400" baseline="-30000" dirty="0" err="1">
                <a:latin typeface="TIMES" charset="0"/>
                <a:cs typeface="Times New Roman" pitchFamily="18" charset="0"/>
              </a:rPr>
              <a:t>k</a:t>
            </a:r>
            <a:r>
              <a:rPr lang="de-DE" dirty="0">
                <a:latin typeface="TIMES" charset="0"/>
                <a:cs typeface="Times New Roman" pitchFamily="18" charset="0"/>
              </a:rPr>
              <a:t>(t)</a:t>
            </a:r>
            <a:r>
              <a:rPr lang="de-DE" sz="2400" dirty="0">
                <a:latin typeface="TIMES" charset="0"/>
                <a:cs typeface="Times New Roman" pitchFamily="18" charset="0"/>
              </a:rPr>
              <a:t>]</a:t>
            </a:r>
            <a:r>
              <a:rPr lang="de-DE" sz="2400" dirty="0"/>
              <a:t> </a:t>
            </a:r>
          </a:p>
        </p:txBody>
      </p:sp>
      <p:sp>
        <p:nvSpPr>
          <p:cNvPr id="15368" name="Rectangle 7"/>
          <p:cNvSpPr>
            <a:spLocks noChangeArrowheads="1"/>
          </p:cNvSpPr>
          <p:nvPr/>
        </p:nvSpPr>
        <p:spPr bwMode="auto">
          <a:xfrm>
            <a:off x="2881313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graphicFrame>
        <p:nvGraphicFramePr>
          <p:cNvPr id="15369" name="Object 8"/>
          <p:cNvGraphicFramePr>
            <a:graphicFrameLocks noChangeAspect="1"/>
          </p:cNvGraphicFramePr>
          <p:nvPr/>
        </p:nvGraphicFramePr>
        <p:xfrm>
          <a:off x="2246313" y="5519738"/>
          <a:ext cx="6897687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" r:id="rId5" imgW="3378200" imgH="393700" progId="Equation.3">
                  <p:embed/>
                </p:oleObj>
              </mc:Choice>
              <mc:Fallback>
                <p:oleObj r:id="rId5" imgW="3378200" imgH="3937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6313" y="5519738"/>
                        <a:ext cx="6897687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0" name="Rectangle 9"/>
          <p:cNvSpPr>
            <a:spLocks noChangeArrowheads="1"/>
          </p:cNvSpPr>
          <p:nvPr/>
        </p:nvSpPr>
        <p:spPr bwMode="auto">
          <a:xfrm>
            <a:off x="5943600" y="5994400"/>
            <a:ext cx="2012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GB" i="1">
                <a:solidFill>
                  <a:srgbClr val="006699"/>
                </a:solidFill>
              </a:rPr>
              <a:t>Winner Take All</a:t>
            </a:r>
            <a:r>
              <a:rPr lang="en-GB" b="1" i="1">
                <a:solidFill>
                  <a:schemeClr val="bg2"/>
                </a:solidFill>
              </a:rPr>
              <a:t>	</a:t>
            </a:r>
            <a:endParaRPr lang="de-DE" b="1" i="1">
              <a:solidFill>
                <a:schemeClr val="bg2"/>
              </a:solidFill>
            </a:endParaRPr>
          </a:p>
        </p:txBody>
      </p:sp>
      <p:sp>
        <p:nvSpPr>
          <p:cNvPr id="15371" name="Fußzeilenplatzhalter 1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  <a:endParaRPr lang="de-DE" sz="100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319E9124-6FA1-49F0-B500-A2D866CA948C}" type="slidenum">
              <a:rPr lang="de-DE" sz="1000" smtClean="0"/>
              <a:pPr/>
              <a:t>14</a:t>
            </a:fld>
            <a:r>
              <a:rPr lang="de-DE" sz="1000" smtClean="0"/>
              <a:t> -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Nachbarschaftsfunktionen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371600"/>
            <a:ext cx="8077200" cy="457200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Blip>
                <a:blip r:embed="rId2"/>
              </a:buBlip>
            </a:pPr>
            <a:r>
              <a:rPr lang="de-DE" dirty="0" smtClean="0"/>
              <a:t> Binäre Funktion:   </a:t>
            </a:r>
            <a:r>
              <a:rPr lang="de-DE" b="0" dirty="0" smtClean="0"/>
              <a:t>zeitabhängige Einschränkung</a:t>
            </a:r>
          </a:p>
        </p:txBody>
      </p:sp>
      <p:grpSp>
        <p:nvGrpSpPr>
          <p:cNvPr id="16389" name="Group 4"/>
          <p:cNvGrpSpPr>
            <a:grpSpLocks/>
          </p:cNvGrpSpPr>
          <p:nvPr/>
        </p:nvGrpSpPr>
        <p:grpSpPr bwMode="auto">
          <a:xfrm>
            <a:off x="2514600" y="1905000"/>
            <a:ext cx="1495425" cy="1485900"/>
            <a:chOff x="1584" y="1200"/>
            <a:chExt cx="942" cy="936"/>
          </a:xfrm>
        </p:grpSpPr>
        <p:sp>
          <p:nvSpPr>
            <p:cNvPr id="16426" name="Oval 5"/>
            <p:cNvSpPr>
              <a:spLocks noChangeArrowheads="1"/>
            </p:cNvSpPr>
            <p:nvPr/>
          </p:nvSpPr>
          <p:spPr bwMode="auto">
            <a:xfrm>
              <a:off x="2160" y="1200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27" name="Oval 6"/>
            <p:cNvSpPr>
              <a:spLocks noChangeArrowheads="1"/>
            </p:cNvSpPr>
            <p:nvPr/>
          </p:nvSpPr>
          <p:spPr bwMode="auto">
            <a:xfrm>
              <a:off x="2016" y="1200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28" name="Oval 7"/>
            <p:cNvSpPr>
              <a:spLocks noChangeArrowheads="1"/>
            </p:cNvSpPr>
            <p:nvPr/>
          </p:nvSpPr>
          <p:spPr bwMode="auto">
            <a:xfrm>
              <a:off x="1872" y="1200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29" name="Oval 8"/>
            <p:cNvSpPr>
              <a:spLocks noChangeArrowheads="1"/>
            </p:cNvSpPr>
            <p:nvPr/>
          </p:nvSpPr>
          <p:spPr bwMode="auto">
            <a:xfrm>
              <a:off x="1728" y="1200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30" name="Oval 9"/>
            <p:cNvSpPr>
              <a:spLocks noChangeArrowheads="1"/>
            </p:cNvSpPr>
            <p:nvPr/>
          </p:nvSpPr>
          <p:spPr bwMode="auto">
            <a:xfrm>
              <a:off x="2304" y="1200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31" name="Oval 10"/>
            <p:cNvSpPr>
              <a:spLocks noChangeArrowheads="1"/>
            </p:cNvSpPr>
            <p:nvPr/>
          </p:nvSpPr>
          <p:spPr bwMode="auto">
            <a:xfrm>
              <a:off x="1584" y="1344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32" name="Oval 11"/>
            <p:cNvSpPr>
              <a:spLocks noChangeArrowheads="1"/>
            </p:cNvSpPr>
            <p:nvPr/>
          </p:nvSpPr>
          <p:spPr bwMode="auto">
            <a:xfrm>
              <a:off x="1584" y="1488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33" name="Oval 12"/>
            <p:cNvSpPr>
              <a:spLocks noChangeArrowheads="1"/>
            </p:cNvSpPr>
            <p:nvPr/>
          </p:nvSpPr>
          <p:spPr bwMode="auto">
            <a:xfrm>
              <a:off x="1584" y="1632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34" name="Oval 13"/>
            <p:cNvSpPr>
              <a:spLocks noChangeArrowheads="1"/>
            </p:cNvSpPr>
            <p:nvPr/>
          </p:nvSpPr>
          <p:spPr bwMode="auto">
            <a:xfrm>
              <a:off x="1584" y="1776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35" name="Oval 14"/>
            <p:cNvSpPr>
              <a:spLocks noChangeArrowheads="1"/>
            </p:cNvSpPr>
            <p:nvPr/>
          </p:nvSpPr>
          <p:spPr bwMode="auto">
            <a:xfrm>
              <a:off x="1584" y="1200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36" name="Oval 15"/>
            <p:cNvSpPr>
              <a:spLocks noChangeArrowheads="1"/>
            </p:cNvSpPr>
            <p:nvPr/>
          </p:nvSpPr>
          <p:spPr bwMode="auto">
            <a:xfrm>
              <a:off x="2448" y="1344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37" name="Oval 16"/>
            <p:cNvSpPr>
              <a:spLocks noChangeArrowheads="1"/>
            </p:cNvSpPr>
            <p:nvPr/>
          </p:nvSpPr>
          <p:spPr bwMode="auto">
            <a:xfrm>
              <a:off x="2448" y="1488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38" name="Oval 17"/>
            <p:cNvSpPr>
              <a:spLocks noChangeArrowheads="1"/>
            </p:cNvSpPr>
            <p:nvPr/>
          </p:nvSpPr>
          <p:spPr bwMode="auto">
            <a:xfrm>
              <a:off x="2448" y="1632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39" name="Oval 18"/>
            <p:cNvSpPr>
              <a:spLocks noChangeArrowheads="1"/>
            </p:cNvSpPr>
            <p:nvPr/>
          </p:nvSpPr>
          <p:spPr bwMode="auto">
            <a:xfrm>
              <a:off x="2448" y="1776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40" name="Oval 19"/>
            <p:cNvSpPr>
              <a:spLocks noChangeArrowheads="1"/>
            </p:cNvSpPr>
            <p:nvPr/>
          </p:nvSpPr>
          <p:spPr bwMode="auto">
            <a:xfrm>
              <a:off x="2448" y="1200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41" name="Oval 20"/>
            <p:cNvSpPr>
              <a:spLocks noChangeArrowheads="1"/>
            </p:cNvSpPr>
            <p:nvPr/>
          </p:nvSpPr>
          <p:spPr bwMode="auto">
            <a:xfrm>
              <a:off x="1584" y="1920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42" name="Oval 21"/>
            <p:cNvSpPr>
              <a:spLocks noChangeArrowheads="1"/>
            </p:cNvSpPr>
            <p:nvPr/>
          </p:nvSpPr>
          <p:spPr bwMode="auto">
            <a:xfrm>
              <a:off x="2448" y="1920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43" name="Oval 22"/>
            <p:cNvSpPr>
              <a:spLocks noChangeArrowheads="1"/>
            </p:cNvSpPr>
            <p:nvPr/>
          </p:nvSpPr>
          <p:spPr bwMode="auto">
            <a:xfrm>
              <a:off x="2160" y="2064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44" name="Oval 23"/>
            <p:cNvSpPr>
              <a:spLocks noChangeArrowheads="1"/>
            </p:cNvSpPr>
            <p:nvPr/>
          </p:nvSpPr>
          <p:spPr bwMode="auto">
            <a:xfrm>
              <a:off x="2016" y="2064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45" name="Oval 24"/>
            <p:cNvSpPr>
              <a:spLocks noChangeArrowheads="1"/>
            </p:cNvSpPr>
            <p:nvPr/>
          </p:nvSpPr>
          <p:spPr bwMode="auto">
            <a:xfrm>
              <a:off x="1872" y="2064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46" name="Oval 25"/>
            <p:cNvSpPr>
              <a:spLocks noChangeArrowheads="1"/>
            </p:cNvSpPr>
            <p:nvPr/>
          </p:nvSpPr>
          <p:spPr bwMode="auto">
            <a:xfrm>
              <a:off x="1728" y="2064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47" name="Oval 26"/>
            <p:cNvSpPr>
              <a:spLocks noChangeArrowheads="1"/>
            </p:cNvSpPr>
            <p:nvPr/>
          </p:nvSpPr>
          <p:spPr bwMode="auto">
            <a:xfrm>
              <a:off x="2304" y="2064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48" name="Oval 27"/>
            <p:cNvSpPr>
              <a:spLocks noChangeArrowheads="1"/>
            </p:cNvSpPr>
            <p:nvPr/>
          </p:nvSpPr>
          <p:spPr bwMode="auto">
            <a:xfrm>
              <a:off x="1584" y="2064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49" name="Oval 28"/>
            <p:cNvSpPr>
              <a:spLocks noChangeArrowheads="1"/>
            </p:cNvSpPr>
            <p:nvPr/>
          </p:nvSpPr>
          <p:spPr bwMode="auto">
            <a:xfrm>
              <a:off x="2448" y="2064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09597" name="Rectangle 29"/>
          <p:cNvSpPr>
            <a:spLocks noChangeArrowheads="1"/>
          </p:cNvSpPr>
          <p:nvPr/>
        </p:nvSpPr>
        <p:spPr bwMode="auto">
          <a:xfrm>
            <a:off x="2438400" y="1828800"/>
            <a:ext cx="1676400" cy="1600200"/>
          </a:xfrm>
          <a:prstGeom prst="rect">
            <a:avLst/>
          </a:prstGeom>
          <a:solidFill>
            <a:schemeClr val="bg1">
              <a:alpha val="8705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6391" name="Group 30"/>
          <p:cNvGrpSpPr>
            <a:grpSpLocks/>
          </p:cNvGrpSpPr>
          <p:nvPr/>
        </p:nvGrpSpPr>
        <p:grpSpPr bwMode="auto">
          <a:xfrm>
            <a:off x="2743200" y="2133600"/>
            <a:ext cx="1038225" cy="1028700"/>
            <a:chOff x="1728" y="1344"/>
            <a:chExt cx="654" cy="648"/>
          </a:xfrm>
        </p:grpSpPr>
        <p:sp>
          <p:nvSpPr>
            <p:cNvPr id="16410" name="Oval 31"/>
            <p:cNvSpPr>
              <a:spLocks noChangeArrowheads="1"/>
            </p:cNvSpPr>
            <p:nvPr/>
          </p:nvSpPr>
          <p:spPr bwMode="auto">
            <a:xfrm>
              <a:off x="1872" y="1344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11" name="Oval 32"/>
            <p:cNvSpPr>
              <a:spLocks noChangeArrowheads="1"/>
            </p:cNvSpPr>
            <p:nvPr/>
          </p:nvSpPr>
          <p:spPr bwMode="auto">
            <a:xfrm>
              <a:off x="2016" y="1344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12" name="Oval 33"/>
            <p:cNvSpPr>
              <a:spLocks noChangeArrowheads="1"/>
            </p:cNvSpPr>
            <p:nvPr/>
          </p:nvSpPr>
          <p:spPr bwMode="auto">
            <a:xfrm>
              <a:off x="2160" y="1344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13" name="Oval 34"/>
            <p:cNvSpPr>
              <a:spLocks noChangeArrowheads="1"/>
            </p:cNvSpPr>
            <p:nvPr/>
          </p:nvSpPr>
          <p:spPr bwMode="auto">
            <a:xfrm>
              <a:off x="1728" y="1344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14" name="Oval 35"/>
            <p:cNvSpPr>
              <a:spLocks noChangeArrowheads="1"/>
            </p:cNvSpPr>
            <p:nvPr/>
          </p:nvSpPr>
          <p:spPr bwMode="auto">
            <a:xfrm>
              <a:off x="1728" y="1488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15" name="Oval 36"/>
            <p:cNvSpPr>
              <a:spLocks noChangeArrowheads="1"/>
            </p:cNvSpPr>
            <p:nvPr/>
          </p:nvSpPr>
          <p:spPr bwMode="auto">
            <a:xfrm>
              <a:off x="1728" y="1632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16" name="Oval 37"/>
            <p:cNvSpPr>
              <a:spLocks noChangeArrowheads="1"/>
            </p:cNvSpPr>
            <p:nvPr/>
          </p:nvSpPr>
          <p:spPr bwMode="auto">
            <a:xfrm>
              <a:off x="2304" y="1344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17" name="Oval 38"/>
            <p:cNvSpPr>
              <a:spLocks noChangeArrowheads="1"/>
            </p:cNvSpPr>
            <p:nvPr/>
          </p:nvSpPr>
          <p:spPr bwMode="auto">
            <a:xfrm>
              <a:off x="2304" y="1488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18" name="Oval 39"/>
            <p:cNvSpPr>
              <a:spLocks noChangeArrowheads="1"/>
            </p:cNvSpPr>
            <p:nvPr/>
          </p:nvSpPr>
          <p:spPr bwMode="auto">
            <a:xfrm>
              <a:off x="2304" y="1632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19" name="Oval 40"/>
            <p:cNvSpPr>
              <a:spLocks noChangeArrowheads="1"/>
            </p:cNvSpPr>
            <p:nvPr/>
          </p:nvSpPr>
          <p:spPr bwMode="auto">
            <a:xfrm>
              <a:off x="1728" y="1776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20" name="Oval 41"/>
            <p:cNvSpPr>
              <a:spLocks noChangeArrowheads="1"/>
            </p:cNvSpPr>
            <p:nvPr/>
          </p:nvSpPr>
          <p:spPr bwMode="auto">
            <a:xfrm>
              <a:off x="2304" y="1776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21" name="Oval 42"/>
            <p:cNvSpPr>
              <a:spLocks noChangeArrowheads="1"/>
            </p:cNvSpPr>
            <p:nvPr/>
          </p:nvSpPr>
          <p:spPr bwMode="auto">
            <a:xfrm>
              <a:off x="2160" y="1920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22" name="Oval 43"/>
            <p:cNvSpPr>
              <a:spLocks noChangeArrowheads="1"/>
            </p:cNvSpPr>
            <p:nvPr/>
          </p:nvSpPr>
          <p:spPr bwMode="auto">
            <a:xfrm>
              <a:off x="2016" y="1920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23" name="Oval 44"/>
            <p:cNvSpPr>
              <a:spLocks noChangeArrowheads="1"/>
            </p:cNvSpPr>
            <p:nvPr/>
          </p:nvSpPr>
          <p:spPr bwMode="auto">
            <a:xfrm>
              <a:off x="1872" y="1920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24" name="Oval 45"/>
            <p:cNvSpPr>
              <a:spLocks noChangeArrowheads="1"/>
            </p:cNvSpPr>
            <p:nvPr/>
          </p:nvSpPr>
          <p:spPr bwMode="auto">
            <a:xfrm>
              <a:off x="1728" y="1920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25" name="Oval 46"/>
            <p:cNvSpPr>
              <a:spLocks noChangeArrowheads="1"/>
            </p:cNvSpPr>
            <p:nvPr/>
          </p:nvSpPr>
          <p:spPr bwMode="auto">
            <a:xfrm>
              <a:off x="2304" y="1920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09615" name="Rectangle 47"/>
          <p:cNvSpPr>
            <a:spLocks noChangeArrowheads="1"/>
          </p:cNvSpPr>
          <p:nvPr/>
        </p:nvSpPr>
        <p:spPr bwMode="auto">
          <a:xfrm>
            <a:off x="2743200" y="2057400"/>
            <a:ext cx="1066800" cy="1143000"/>
          </a:xfrm>
          <a:prstGeom prst="rect">
            <a:avLst/>
          </a:prstGeom>
          <a:solidFill>
            <a:schemeClr val="bg1">
              <a:alpha val="8588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6393" name="Group 48"/>
          <p:cNvGrpSpPr>
            <a:grpSpLocks/>
          </p:cNvGrpSpPr>
          <p:nvPr/>
        </p:nvGrpSpPr>
        <p:grpSpPr bwMode="auto">
          <a:xfrm>
            <a:off x="2971800" y="2362200"/>
            <a:ext cx="581025" cy="571500"/>
            <a:chOff x="1872" y="1488"/>
            <a:chExt cx="366" cy="360"/>
          </a:xfrm>
        </p:grpSpPr>
        <p:sp>
          <p:nvSpPr>
            <p:cNvPr id="16402" name="Oval 49"/>
            <p:cNvSpPr>
              <a:spLocks noChangeArrowheads="1"/>
            </p:cNvSpPr>
            <p:nvPr/>
          </p:nvSpPr>
          <p:spPr bwMode="auto">
            <a:xfrm>
              <a:off x="1872" y="1488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03" name="Oval 50"/>
            <p:cNvSpPr>
              <a:spLocks noChangeArrowheads="1"/>
            </p:cNvSpPr>
            <p:nvPr/>
          </p:nvSpPr>
          <p:spPr bwMode="auto">
            <a:xfrm>
              <a:off x="2016" y="1488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04" name="Oval 51"/>
            <p:cNvSpPr>
              <a:spLocks noChangeArrowheads="1"/>
            </p:cNvSpPr>
            <p:nvPr/>
          </p:nvSpPr>
          <p:spPr bwMode="auto">
            <a:xfrm>
              <a:off x="2160" y="1488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05" name="Oval 52"/>
            <p:cNvSpPr>
              <a:spLocks noChangeArrowheads="1"/>
            </p:cNvSpPr>
            <p:nvPr/>
          </p:nvSpPr>
          <p:spPr bwMode="auto">
            <a:xfrm>
              <a:off x="2160" y="1632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06" name="Oval 53"/>
            <p:cNvSpPr>
              <a:spLocks noChangeArrowheads="1"/>
            </p:cNvSpPr>
            <p:nvPr/>
          </p:nvSpPr>
          <p:spPr bwMode="auto">
            <a:xfrm>
              <a:off x="1872" y="1632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07" name="Oval 54"/>
            <p:cNvSpPr>
              <a:spLocks noChangeArrowheads="1"/>
            </p:cNvSpPr>
            <p:nvPr/>
          </p:nvSpPr>
          <p:spPr bwMode="auto">
            <a:xfrm>
              <a:off x="2160" y="1776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08" name="Oval 55"/>
            <p:cNvSpPr>
              <a:spLocks noChangeArrowheads="1"/>
            </p:cNvSpPr>
            <p:nvPr/>
          </p:nvSpPr>
          <p:spPr bwMode="auto">
            <a:xfrm>
              <a:off x="2016" y="1776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09" name="Oval 56"/>
            <p:cNvSpPr>
              <a:spLocks noChangeArrowheads="1"/>
            </p:cNvSpPr>
            <p:nvPr/>
          </p:nvSpPr>
          <p:spPr bwMode="auto">
            <a:xfrm>
              <a:off x="1872" y="1776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09625" name="Rectangle 57"/>
          <p:cNvSpPr>
            <a:spLocks noChangeArrowheads="1"/>
          </p:cNvSpPr>
          <p:nvPr/>
        </p:nvSpPr>
        <p:spPr bwMode="auto">
          <a:xfrm>
            <a:off x="2971800" y="2286000"/>
            <a:ext cx="609600" cy="685800"/>
          </a:xfrm>
          <a:prstGeom prst="rect">
            <a:avLst/>
          </a:prstGeom>
          <a:solidFill>
            <a:schemeClr val="bg1">
              <a:alpha val="8117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Oval 58"/>
          <p:cNvSpPr>
            <a:spLocks noChangeArrowheads="1"/>
          </p:cNvSpPr>
          <p:nvPr/>
        </p:nvSpPr>
        <p:spPr bwMode="auto">
          <a:xfrm>
            <a:off x="3200400" y="2590800"/>
            <a:ext cx="123825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" name="Group 62"/>
          <p:cNvGrpSpPr>
            <a:grpSpLocks/>
          </p:cNvGrpSpPr>
          <p:nvPr/>
        </p:nvGrpSpPr>
        <p:grpSpPr bwMode="auto">
          <a:xfrm>
            <a:off x="838200" y="4204292"/>
            <a:ext cx="5943600" cy="2243873"/>
            <a:chOff x="519" y="2284"/>
            <a:chExt cx="3744" cy="1252"/>
          </a:xfrm>
        </p:grpSpPr>
        <p:sp>
          <p:nvSpPr>
            <p:cNvPr id="16398" name="Rectangle 63"/>
            <p:cNvSpPr>
              <a:spLocks noChangeArrowheads="1"/>
            </p:cNvSpPr>
            <p:nvPr/>
          </p:nvSpPr>
          <p:spPr bwMode="auto">
            <a:xfrm>
              <a:off x="519" y="2284"/>
              <a:ext cx="3744" cy="1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285750" indent="-285750">
                <a:lnSpc>
                  <a:spcPct val="180000"/>
                </a:lnSpc>
                <a:spcBef>
                  <a:spcPct val="0"/>
                </a:spcBef>
                <a:spcAft>
                  <a:spcPct val="50000"/>
                </a:spcAft>
                <a:buFontTx/>
                <a:buBlip>
                  <a:blip r:embed="rId2"/>
                </a:buBlip>
              </a:pPr>
              <a:r>
                <a:rPr lang="de-DE" sz="2400" b="1" dirty="0"/>
                <a:t>Glockenfunktion</a:t>
              </a:r>
            </a:p>
            <a:p>
              <a:pPr marL="285750" indent="-285750">
                <a:lnSpc>
                  <a:spcPct val="210000"/>
                </a:lnSpc>
                <a:spcBef>
                  <a:spcPct val="0"/>
                </a:spcBef>
                <a:spcAft>
                  <a:spcPct val="50000"/>
                </a:spcAft>
              </a:pPr>
              <a:r>
                <a:rPr lang="de-DE" dirty="0"/>
                <a:t>   h(</a:t>
              </a:r>
              <a:r>
                <a:rPr lang="de-DE" dirty="0" err="1"/>
                <a:t>k,c,t</a:t>
              </a:r>
              <a:r>
                <a:rPr lang="de-DE" dirty="0"/>
                <a:t>)= </a:t>
              </a:r>
              <a:r>
                <a:rPr lang="de-DE" dirty="0" err="1"/>
                <a:t>exp</a:t>
              </a:r>
              <a:r>
                <a:rPr lang="de-DE" dirty="0"/>
                <a:t>(k-</a:t>
              </a:r>
              <a:r>
                <a:rPr lang="de-DE" dirty="0" err="1"/>
                <a:t>c,</a:t>
              </a:r>
              <a:r>
                <a:rPr lang="de-DE" dirty="0" err="1">
                  <a:latin typeface="Symbol" pitchFamily="18" charset="2"/>
                </a:rPr>
                <a:t>s</a:t>
              </a:r>
              <a:r>
                <a:rPr lang="de-DE" dirty="0"/>
                <a:t>(t))</a:t>
              </a:r>
            </a:p>
            <a:p>
              <a:pPr marL="285750" indent="-285750">
                <a:lnSpc>
                  <a:spcPct val="80000"/>
                </a:lnSpc>
                <a:spcBef>
                  <a:spcPct val="0"/>
                </a:spcBef>
                <a:spcAft>
                  <a:spcPct val="50000"/>
                </a:spcAft>
              </a:pPr>
              <a:r>
                <a:rPr lang="de-DE" b="1" dirty="0"/>
                <a:t>					c		k</a:t>
              </a:r>
            </a:p>
          </p:txBody>
        </p:sp>
        <p:sp>
          <p:nvSpPr>
            <p:cNvPr id="16399" name="Line 64"/>
            <p:cNvSpPr>
              <a:spLocks noChangeShapeType="1"/>
            </p:cNvSpPr>
            <p:nvPr/>
          </p:nvSpPr>
          <p:spPr bwMode="auto">
            <a:xfrm flipV="1">
              <a:off x="2160" y="244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0" name="Line 65"/>
            <p:cNvSpPr>
              <a:spLocks noChangeShapeType="1"/>
            </p:cNvSpPr>
            <p:nvPr/>
          </p:nvSpPr>
          <p:spPr bwMode="auto">
            <a:xfrm>
              <a:off x="2160" y="3216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1" name="Freeform 66"/>
            <p:cNvSpPr>
              <a:spLocks/>
            </p:cNvSpPr>
            <p:nvPr/>
          </p:nvSpPr>
          <p:spPr bwMode="auto">
            <a:xfrm>
              <a:off x="2160" y="2586"/>
              <a:ext cx="1536" cy="648"/>
            </a:xfrm>
            <a:custGeom>
              <a:avLst/>
              <a:gdLst>
                <a:gd name="T0" fmla="*/ 0 w 1536"/>
                <a:gd name="T1" fmla="*/ 630 h 648"/>
                <a:gd name="T2" fmla="*/ 414 w 1536"/>
                <a:gd name="T3" fmla="*/ 594 h 648"/>
                <a:gd name="T4" fmla="*/ 750 w 1536"/>
                <a:gd name="T5" fmla="*/ 6 h 648"/>
                <a:gd name="T6" fmla="*/ 1056 w 1536"/>
                <a:gd name="T7" fmla="*/ 582 h 648"/>
                <a:gd name="T8" fmla="*/ 1536 w 1536"/>
                <a:gd name="T9" fmla="*/ 630 h 6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6"/>
                <a:gd name="T16" fmla="*/ 0 h 648"/>
                <a:gd name="T17" fmla="*/ 1536 w 1536"/>
                <a:gd name="T18" fmla="*/ 648 h 6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6" h="648">
                  <a:moveTo>
                    <a:pt x="0" y="630"/>
                  </a:moveTo>
                  <a:cubicBezTo>
                    <a:pt x="228" y="636"/>
                    <a:pt x="258" y="648"/>
                    <a:pt x="414" y="594"/>
                  </a:cubicBezTo>
                  <a:cubicBezTo>
                    <a:pt x="570" y="542"/>
                    <a:pt x="643" y="0"/>
                    <a:pt x="750" y="6"/>
                  </a:cubicBezTo>
                  <a:cubicBezTo>
                    <a:pt x="857" y="4"/>
                    <a:pt x="921" y="529"/>
                    <a:pt x="1056" y="582"/>
                  </a:cubicBezTo>
                  <a:cubicBezTo>
                    <a:pt x="1188" y="636"/>
                    <a:pt x="1356" y="636"/>
                    <a:pt x="1536" y="63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397" name="Fußzeilenplatzhalter 6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  <a:endParaRPr lang="de-DE" sz="100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97" grpId="0" animBg="1"/>
      <p:bldP spid="109615" grpId="0" animBg="1"/>
      <p:bldP spid="1096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Topologie-Entwicklung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268413"/>
            <a:ext cx="8532812" cy="649287"/>
          </a:xfrm>
        </p:spPr>
        <p:txBody>
          <a:bodyPr/>
          <a:lstStyle/>
          <a:p>
            <a:pPr marL="0" indent="0">
              <a:lnSpc>
                <a:spcPct val="120000"/>
              </a:lnSpc>
            </a:pPr>
            <a:r>
              <a:rPr lang="de-DE" sz="2000" smtClean="0"/>
              <a:t>Eingabe: </a:t>
            </a:r>
            <a:r>
              <a:rPr lang="de-DE" sz="2000" b="0" smtClean="0"/>
              <a:t>uniform-verteilte, 2-dim Zufallszahlen</a:t>
            </a:r>
            <a:r>
              <a:rPr lang="de-DE" sz="2000" smtClean="0"/>
              <a:t>			    Zeichnung: </a:t>
            </a:r>
            <a:r>
              <a:rPr lang="de-DE" sz="2000" b="0" smtClean="0"/>
              <a:t>Verbindungsline vom Gewichtsvektorendpkt zum Nachbarn</a:t>
            </a:r>
            <a:r>
              <a:rPr lang="de-DE" sz="2000" smtClean="0"/>
              <a:t>	</a:t>
            </a:r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457200" y="3822700"/>
            <a:ext cx="1990725" cy="2427288"/>
            <a:chOff x="269" y="1464"/>
            <a:chExt cx="1254" cy="1529"/>
          </a:xfrm>
        </p:grpSpPr>
        <p:sp>
          <p:nvSpPr>
            <p:cNvPr id="17442" name="Rectangle 5"/>
            <p:cNvSpPr>
              <a:spLocks noChangeArrowheads="1"/>
            </p:cNvSpPr>
            <p:nvPr/>
          </p:nvSpPr>
          <p:spPr bwMode="auto">
            <a:xfrm>
              <a:off x="632" y="1464"/>
              <a:ext cx="35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de-DE" b="1"/>
                <a:t>t=0</a:t>
              </a:r>
            </a:p>
          </p:txBody>
        </p:sp>
        <p:pic>
          <p:nvPicPr>
            <p:cNvPr id="17443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" y="1775"/>
              <a:ext cx="1254" cy="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625725" y="3822700"/>
            <a:ext cx="2047875" cy="2454275"/>
            <a:chOff x="1635" y="1464"/>
            <a:chExt cx="1290" cy="1546"/>
          </a:xfrm>
        </p:grpSpPr>
        <p:sp>
          <p:nvSpPr>
            <p:cNvPr id="17440" name="Rectangle 8"/>
            <p:cNvSpPr>
              <a:spLocks noChangeArrowheads="1"/>
            </p:cNvSpPr>
            <p:nvPr/>
          </p:nvSpPr>
          <p:spPr bwMode="auto">
            <a:xfrm>
              <a:off x="1992" y="1464"/>
              <a:ext cx="4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de-DE" b="1"/>
                <a:t>t=20</a:t>
              </a:r>
            </a:p>
          </p:txBody>
        </p:sp>
        <p:pic>
          <p:nvPicPr>
            <p:cNvPr id="17441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" y="1774"/>
              <a:ext cx="1290" cy="1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781550" y="3822700"/>
            <a:ext cx="2028825" cy="2436813"/>
            <a:chOff x="2993" y="1464"/>
            <a:chExt cx="1278" cy="1535"/>
          </a:xfrm>
        </p:grpSpPr>
        <p:sp>
          <p:nvSpPr>
            <p:cNvPr id="17438" name="Rectangle 11"/>
            <p:cNvSpPr>
              <a:spLocks noChangeArrowheads="1"/>
            </p:cNvSpPr>
            <p:nvPr/>
          </p:nvSpPr>
          <p:spPr bwMode="auto">
            <a:xfrm>
              <a:off x="3312" y="1464"/>
              <a:ext cx="5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de-DE" b="1"/>
                <a:t>t=100</a:t>
              </a:r>
            </a:p>
          </p:txBody>
        </p:sp>
        <p:pic>
          <p:nvPicPr>
            <p:cNvPr id="17439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3" y="1769"/>
              <a:ext cx="1278" cy="1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6921500" y="3721100"/>
            <a:ext cx="1990725" cy="2543175"/>
            <a:chOff x="4341" y="1400"/>
            <a:chExt cx="1254" cy="1602"/>
          </a:xfrm>
        </p:grpSpPr>
        <p:sp>
          <p:nvSpPr>
            <p:cNvPr id="17436" name="Rectangle 14"/>
            <p:cNvSpPr>
              <a:spLocks noChangeArrowheads="1"/>
            </p:cNvSpPr>
            <p:nvPr/>
          </p:nvSpPr>
          <p:spPr bwMode="auto">
            <a:xfrm>
              <a:off x="4536" y="1400"/>
              <a:ext cx="70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  <a:spcAft>
                  <a:spcPct val="50000"/>
                </a:spcAft>
              </a:pPr>
              <a:r>
                <a:rPr lang="de-DE" b="1"/>
                <a:t>t=10000</a:t>
              </a:r>
            </a:p>
          </p:txBody>
        </p:sp>
        <p:pic>
          <p:nvPicPr>
            <p:cNvPr id="17437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" y="1766"/>
              <a:ext cx="1254" cy="1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476500" y="2228850"/>
            <a:ext cx="615950" cy="476250"/>
            <a:chOff x="580" y="3344"/>
            <a:chExt cx="388" cy="300"/>
          </a:xfrm>
        </p:grpSpPr>
        <p:sp>
          <p:nvSpPr>
            <p:cNvPr id="17434" name="Line 17"/>
            <p:cNvSpPr>
              <a:spLocks noChangeShapeType="1"/>
            </p:cNvSpPr>
            <p:nvPr/>
          </p:nvSpPr>
          <p:spPr bwMode="auto">
            <a:xfrm>
              <a:off x="612" y="3344"/>
              <a:ext cx="356" cy="0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35" name="Line 18"/>
            <p:cNvSpPr>
              <a:spLocks noChangeShapeType="1"/>
            </p:cNvSpPr>
            <p:nvPr/>
          </p:nvSpPr>
          <p:spPr bwMode="auto">
            <a:xfrm>
              <a:off x="580" y="3368"/>
              <a:ext cx="0" cy="276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3079750" y="2190750"/>
            <a:ext cx="660400" cy="527050"/>
            <a:chOff x="648" y="3408"/>
            <a:chExt cx="416" cy="332"/>
          </a:xfrm>
        </p:grpSpPr>
        <p:sp>
          <p:nvSpPr>
            <p:cNvPr id="17431" name="Oval 20"/>
            <p:cNvSpPr>
              <a:spLocks noChangeArrowheads="1"/>
            </p:cNvSpPr>
            <p:nvPr/>
          </p:nvSpPr>
          <p:spPr bwMode="auto">
            <a:xfrm>
              <a:off x="648" y="3408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32" name="Line 21"/>
            <p:cNvSpPr>
              <a:spLocks noChangeShapeType="1"/>
            </p:cNvSpPr>
            <p:nvPr/>
          </p:nvSpPr>
          <p:spPr bwMode="auto">
            <a:xfrm>
              <a:off x="708" y="3440"/>
              <a:ext cx="3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33" name="Line 22"/>
            <p:cNvSpPr>
              <a:spLocks noChangeShapeType="1"/>
            </p:cNvSpPr>
            <p:nvPr/>
          </p:nvSpPr>
          <p:spPr bwMode="auto">
            <a:xfrm>
              <a:off x="676" y="3464"/>
              <a:ext cx="0" cy="2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2432050" y="2705100"/>
            <a:ext cx="660400" cy="527050"/>
            <a:chOff x="648" y="3408"/>
            <a:chExt cx="416" cy="332"/>
          </a:xfrm>
        </p:grpSpPr>
        <p:sp>
          <p:nvSpPr>
            <p:cNvPr id="17428" name="Oval 24"/>
            <p:cNvSpPr>
              <a:spLocks noChangeArrowheads="1"/>
            </p:cNvSpPr>
            <p:nvPr/>
          </p:nvSpPr>
          <p:spPr bwMode="auto">
            <a:xfrm>
              <a:off x="648" y="3408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29" name="Line 25"/>
            <p:cNvSpPr>
              <a:spLocks noChangeShapeType="1"/>
            </p:cNvSpPr>
            <p:nvPr/>
          </p:nvSpPr>
          <p:spPr bwMode="auto">
            <a:xfrm>
              <a:off x="708" y="3440"/>
              <a:ext cx="3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30" name="Line 26"/>
            <p:cNvSpPr>
              <a:spLocks noChangeShapeType="1"/>
            </p:cNvSpPr>
            <p:nvPr/>
          </p:nvSpPr>
          <p:spPr bwMode="auto">
            <a:xfrm>
              <a:off x="676" y="3464"/>
              <a:ext cx="0" cy="2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3079750" y="2724150"/>
            <a:ext cx="660400" cy="527050"/>
            <a:chOff x="648" y="3408"/>
            <a:chExt cx="416" cy="332"/>
          </a:xfrm>
        </p:grpSpPr>
        <p:sp>
          <p:nvSpPr>
            <p:cNvPr id="17425" name="Oval 28"/>
            <p:cNvSpPr>
              <a:spLocks noChangeArrowheads="1"/>
            </p:cNvSpPr>
            <p:nvPr/>
          </p:nvSpPr>
          <p:spPr bwMode="auto">
            <a:xfrm>
              <a:off x="648" y="3408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26" name="Line 29"/>
            <p:cNvSpPr>
              <a:spLocks noChangeShapeType="1"/>
            </p:cNvSpPr>
            <p:nvPr/>
          </p:nvSpPr>
          <p:spPr bwMode="auto">
            <a:xfrm>
              <a:off x="708" y="3440"/>
              <a:ext cx="3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27" name="Line 30"/>
            <p:cNvSpPr>
              <a:spLocks noChangeShapeType="1"/>
            </p:cNvSpPr>
            <p:nvPr/>
          </p:nvSpPr>
          <p:spPr bwMode="auto">
            <a:xfrm>
              <a:off x="676" y="3464"/>
              <a:ext cx="0" cy="2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708025" y="2178050"/>
            <a:ext cx="1812925" cy="395288"/>
            <a:chOff x="558" y="3276"/>
            <a:chExt cx="1142" cy="249"/>
          </a:xfrm>
        </p:grpSpPr>
        <p:sp>
          <p:nvSpPr>
            <p:cNvPr id="17423" name="Oval 32"/>
            <p:cNvSpPr>
              <a:spLocks noChangeArrowheads="1"/>
            </p:cNvSpPr>
            <p:nvPr/>
          </p:nvSpPr>
          <p:spPr bwMode="auto">
            <a:xfrm>
              <a:off x="1644" y="3276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24" name="Text Box 33"/>
            <p:cNvSpPr txBox="1">
              <a:spLocks noChangeArrowheads="1"/>
            </p:cNvSpPr>
            <p:nvPr/>
          </p:nvSpPr>
          <p:spPr bwMode="auto">
            <a:xfrm>
              <a:off x="558" y="3294"/>
              <a:ext cx="9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de-DE" sz="1800"/>
                <a:t>Zeichnung :</a:t>
              </a:r>
            </a:p>
          </p:txBody>
        </p:sp>
      </p:grpSp>
      <p:sp>
        <p:nvSpPr>
          <p:cNvPr id="17421" name="Foliennummernplatzhalter 3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06F76BA2-14D8-4E93-9B71-A8132D266C8D}" type="slidenum">
              <a:rPr lang="de-DE" sz="1000" smtClean="0"/>
              <a:pPr/>
              <a:t>15</a:t>
            </a:fld>
            <a:r>
              <a:rPr lang="de-DE" sz="1000" smtClean="0"/>
              <a:t> -</a:t>
            </a:r>
          </a:p>
        </p:txBody>
      </p:sp>
      <p:sp>
        <p:nvSpPr>
          <p:cNvPr id="17422" name="Fußzeilenplatzhalter 3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  <a:endParaRPr lang="de-DE" sz="100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Simulation SOM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de-DE" dirty="0"/>
              <a:t>Simulation </a:t>
            </a:r>
            <a:r>
              <a:rPr lang="de-DE" b="0" dirty="0"/>
              <a:t>einer </a:t>
            </a:r>
            <a:r>
              <a:rPr lang="de-DE" b="0" dirty="0" smtClean="0"/>
              <a:t>uniformen, rechteckigen 2D-Eingabeverteilung, 2D-Ausgabeanordnung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</a:pPr>
            <a:r>
              <a:rPr lang="de-DE" dirty="0" smtClean="0"/>
              <a:t>	</a:t>
            </a:r>
            <a:r>
              <a:rPr lang="de-DE" b="0" i="1" dirty="0" err="1" smtClean="0"/>
              <a:t>teacher</a:t>
            </a:r>
            <a:r>
              <a:rPr lang="de-DE" b="0" i="1" dirty="0" smtClean="0"/>
              <a:t> </a:t>
            </a:r>
            <a:r>
              <a:rPr lang="de-DE" b="0" i="1" dirty="0" err="1" smtClean="0"/>
              <a:t>demo</a:t>
            </a:r>
            <a:r>
              <a:rPr lang="de-DE" b="0" i="1" dirty="0" smtClean="0"/>
              <a:t>/ reale Approximation</a:t>
            </a:r>
            <a:endParaRPr lang="de-DE" b="0" i="1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</a:pPr>
            <a:r>
              <a:rPr lang="de-DE" dirty="0" smtClean="0"/>
              <a:t> </a:t>
            </a:r>
          </a:p>
          <a:p>
            <a:pPr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de-DE" dirty="0" smtClean="0"/>
              <a:t>Simulation </a:t>
            </a:r>
            <a:r>
              <a:rPr lang="de-DE" b="0" dirty="0" smtClean="0"/>
              <a:t>einer ringförmigen 2D-Verteilung,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</a:pPr>
            <a:r>
              <a:rPr lang="de-DE" b="0" dirty="0" smtClean="0"/>
              <a:t>	</a:t>
            </a:r>
            <a:r>
              <a:rPr lang="de-DE" b="0" i="1" dirty="0" smtClean="0"/>
              <a:t>Lupeneffekt</a:t>
            </a:r>
            <a:endParaRPr lang="de-DE" b="0" i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Rüdiger Brause: Adaptive Systeme, Institut für Informatik, WS 2013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- </a:t>
            </a:r>
            <a:fld id="{9E3AB263-DD99-498B-8EA1-DB48F1A7C0BA}" type="slidenum">
              <a:rPr lang="de-DE" smtClean="0"/>
              <a:pPr>
                <a:defRPr/>
              </a:pPr>
              <a:t>16</a:t>
            </a:fld>
            <a:r>
              <a:rPr lang="de-DE" smtClean="0"/>
              <a:t> -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67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EFE6AE66-F0DC-4D57-BF32-25BB9E3A3DA2}" type="slidenum">
              <a:rPr lang="de-DE" sz="1000" smtClean="0"/>
              <a:pPr/>
              <a:t>17</a:t>
            </a:fld>
            <a:r>
              <a:rPr lang="de-DE" sz="1000" smtClean="0"/>
              <a:t> -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 smtClean="0"/>
              <a:t>Topologie-Entwicklung SOM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268413"/>
            <a:ext cx="8532812" cy="587375"/>
          </a:xfrm>
        </p:spPr>
        <p:txBody>
          <a:bodyPr/>
          <a:lstStyle/>
          <a:p>
            <a:pPr marL="0" indent="0"/>
            <a:r>
              <a:rPr lang="de-DE" smtClean="0"/>
              <a:t>Beispiel	</a:t>
            </a:r>
            <a:r>
              <a:rPr lang="de-DE" b="0" smtClean="0"/>
              <a:t>Finger-Sensorikentwicklung</a:t>
            </a:r>
          </a:p>
        </p:txBody>
      </p:sp>
      <p:pic>
        <p:nvPicPr>
          <p:cNvPr id="18437" name="Picture 4" descr="340395C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" t="3633" r="4533" b="4845"/>
          <a:stretch>
            <a:fillRect/>
          </a:stretch>
        </p:blipFill>
        <p:spPr bwMode="auto">
          <a:xfrm>
            <a:off x="876300" y="2162175"/>
            <a:ext cx="3897313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3" name="Picture 5" descr="B24AE51C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2200275"/>
            <a:ext cx="3876675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4" name="Picture 6" descr="44D2CA6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2184400"/>
            <a:ext cx="3989387" cy="38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5" name="Picture 7" descr="4000B58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2205038"/>
            <a:ext cx="3851275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Fußzeilenplatzhalter 9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  <a:endParaRPr lang="de-DE" sz="10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B0715962-83B0-4333-9802-4EECB80B18C0}" type="slidenum">
              <a:rPr lang="de-DE" sz="1000" smtClean="0"/>
              <a:pPr/>
              <a:t>18</a:t>
            </a:fld>
            <a:r>
              <a:rPr lang="de-DE" sz="1000" smtClean="0"/>
              <a:t> -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Topologie-Entwicklung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268413"/>
            <a:ext cx="8532812" cy="587375"/>
          </a:xfrm>
        </p:spPr>
        <p:txBody>
          <a:bodyPr/>
          <a:lstStyle/>
          <a:p>
            <a:pPr marL="0" indent="0"/>
            <a:r>
              <a:rPr lang="de-DE" dirty="0" smtClean="0"/>
              <a:t>Beispiel	</a:t>
            </a:r>
            <a:r>
              <a:rPr lang="de-DE" b="0" dirty="0" smtClean="0"/>
              <a:t>Finger-Amputation, Phantomschmerzen</a:t>
            </a:r>
          </a:p>
        </p:txBody>
      </p:sp>
      <p:pic>
        <p:nvPicPr>
          <p:cNvPr id="19461" name="Picture 8" descr="42D834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2119313"/>
            <a:ext cx="4017963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61" name="Picture 9" descr="9DFED6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2290763"/>
            <a:ext cx="4489450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Fußzeilenplatzhalter 7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  <a:endParaRPr lang="de-DE" sz="10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8E94643C-91F5-44DD-BD63-81D8C45C7B36}" type="slidenum">
              <a:rPr lang="de-DE" sz="1000" smtClean="0"/>
              <a:pPr/>
              <a:t>19</a:t>
            </a:fld>
            <a:r>
              <a:rPr lang="de-DE" sz="1000" smtClean="0"/>
              <a:t> -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Topologie-Entwicklung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0388" y="1268413"/>
            <a:ext cx="8583612" cy="2708275"/>
          </a:xfrm>
        </p:spPr>
        <p:txBody>
          <a:bodyPr/>
          <a:lstStyle/>
          <a:p>
            <a:pPr marL="182563" indent="-182563">
              <a:lnSpc>
                <a:spcPct val="120000"/>
              </a:lnSpc>
            </a:pPr>
            <a:r>
              <a:rPr lang="de-DE" smtClean="0"/>
              <a:t>Tendenz zur Selbstordnung</a:t>
            </a:r>
          </a:p>
          <a:p>
            <a:pPr marL="182563" indent="-182563">
              <a:lnSpc>
                <a:spcPct val="120000"/>
              </a:lnSpc>
            </a:pPr>
            <a:r>
              <a:rPr lang="de-DE" b="0" smtClean="0"/>
              <a:t>Iteration für zwei Gewichtsvektoren </a:t>
            </a:r>
            <a:r>
              <a:rPr lang="de-DE" smtClean="0"/>
              <a:t>w</a:t>
            </a:r>
            <a:r>
              <a:rPr lang="de-DE" b="0" baseline="-25000" smtClean="0"/>
              <a:t>1</a:t>
            </a:r>
            <a:r>
              <a:rPr lang="de-DE" b="0" smtClean="0"/>
              <a:t> und </a:t>
            </a:r>
            <a:r>
              <a:rPr lang="de-DE" smtClean="0"/>
              <a:t>w</a:t>
            </a:r>
            <a:r>
              <a:rPr lang="de-DE" b="0" baseline="-25000" smtClean="0"/>
              <a:t>2 </a:t>
            </a:r>
            <a:r>
              <a:rPr lang="de-DE" b="0" smtClean="0"/>
              <a:t>bei gleicher Eingabe:</a:t>
            </a:r>
            <a:endParaRPr lang="de-DE" b="0" baseline="-25000" smtClean="0"/>
          </a:p>
          <a:p>
            <a:pPr marL="182563" indent="-182563">
              <a:lnSpc>
                <a:spcPct val="110000"/>
              </a:lnSpc>
              <a:buClr>
                <a:srgbClr val="CC0000"/>
              </a:buClr>
              <a:buFontTx/>
              <a:buChar char="•"/>
            </a:pPr>
            <a:r>
              <a:rPr lang="de-DE" b="0" smtClean="0"/>
              <a:t>Abstand verringert sich   </a:t>
            </a:r>
            <a:r>
              <a:rPr lang="de-DE" b="0" smtClean="0">
                <a:solidFill>
                  <a:schemeClr val="bg2"/>
                </a:solidFill>
              </a:rPr>
              <a:t>(</a:t>
            </a:r>
            <a:r>
              <a:rPr lang="de-DE" smtClean="0">
                <a:solidFill>
                  <a:schemeClr val="bg2"/>
                </a:solidFill>
              </a:rPr>
              <a:t>Rechnung)</a:t>
            </a:r>
          </a:p>
          <a:p>
            <a:pPr marL="182563" indent="-182563">
              <a:lnSpc>
                <a:spcPct val="80000"/>
              </a:lnSpc>
              <a:buClr>
                <a:srgbClr val="CC0000"/>
              </a:buClr>
              <a:buFontTx/>
              <a:buChar char="•"/>
            </a:pPr>
            <a:r>
              <a:rPr lang="de-DE" b="0" smtClean="0"/>
              <a:t>Kein Nachbar überholt den Gewinner  </a:t>
            </a:r>
            <a:r>
              <a:rPr lang="de-DE" b="0" smtClean="0">
                <a:solidFill>
                  <a:schemeClr val="bg2"/>
                </a:solidFill>
              </a:rPr>
              <a:t>(</a:t>
            </a:r>
            <a:r>
              <a:rPr lang="de-DE" smtClean="0">
                <a:solidFill>
                  <a:schemeClr val="bg2"/>
                </a:solidFill>
              </a:rPr>
              <a:t>Rechnung)</a:t>
            </a:r>
            <a:endParaRPr lang="de-DE" b="0" smtClean="0"/>
          </a:p>
        </p:txBody>
      </p:sp>
      <p:sp>
        <p:nvSpPr>
          <p:cNvPr id="20485" name="Fußzeilenplatzhalt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  <a:endParaRPr lang="de-DE" sz="100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50AE6D5C-A7C8-433B-A7DD-51336BE9C3CF}" type="slidenum">
              <a:rPr lang="de-DE" sz="1000" smtClean="0"/>
              <a:pPr/>
              <a:t>2</a:t>
            </a:fld>
            <a:r>
              <a:rPr lang="de-DE" sz="1000" smtClean="0"/>
              <a:t> -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Lernparadigmen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9588" y="1255713"/>
            <a:ext cx="8964612" cy="4219575"/>
          </a:xfrm>
        </p:spPr>
        <p:txBody>
          <a:bodyPr/>
          <a:lstStyle/>
          <a:p>
            <a:pPr marL="0" indent="0">
              <a:defRPr/>
            </a:pPr>
            <a:r>
              <a:rPr lang="de-DE" b="0" dirty="0" smtClean="0"/>
              <a:t>Das</a:t>
            </a:r>
            <a:r>
              <a:rPr lang="de-DE" dirty="0" smtClean="0"/>
              <a:t> Plastizität </a:t>
            </a:r>
            <a:r>
              <a:rPr lang="de-DE" b="0" dirty="0" smtClean="0"/>
              <a:t>vs</a:t>
            </a:r>
            <a:r>
              <a:rPr lang="de-DE" dirty="0" smtClean="0"/>
              <a:t>. Stabilitäts-Dilemma</a:t>
            </a:r>
          </a:p>
          <a:p>
            <a:pPr marL="0" indent="0">
              <a:lnSpc>
                <a:spcPct val="70000"/>
              </a:lnSpc>
              <a:spcAft>
                <a:spcPct val="0"/>
              </a:spcAft>
              <a:buFontTx/>
              <a:buBlip>
                <a:blip r:embed="rId3"/>
              </a:buBlip>
              <a:defRPr/>
            </a:pPr>
            <a:r>
              <a:rPr lang="de-DE" dirty="0" smtClean="0"/>
              <a:t> „weiche“, adaptierte Verbindungen</a:t>
            </a:r>
          </a:p>
          <a:p>
            <a:pPr lvl="1">
              <a:lnSpc>
                <a:spcPct val="85000"/>
              </a:lnSpc>
              <a:spcBef>
                <a:spcPct val="30000"/>
              </a:spcBef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lang="de-DE" b="1" dirty="0" smtClean="0"/>
              <a:t> Schnelle Anpassung</a:t>
            </a:r>
            <a:r>
              <a:rPr lang="de-DE" dirty="0" smtClean="0"/>
              <a:t> auf veränderte Anforderungen </a:t>
            </a:r>
            <a:r>
              <a:rPr lang="de-DE" dirty="0" err="1" smtClean="0"/>
              <a:t>bzw.Umgebung</a:t>
            </a:r>
            <a:endParaRPr lang="de-DE" dirty="0" smtClean="0"/>
          </a:p>
          <a:p>
            <a:pPr lvl="1">
              <a:lnSpc>
                <a:spcPct val="95000"/>
              </a:lnSpc>
              <a:spcBef>
                <a:spcPct val="30000"/>
              </a:spcBef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lang="de-DE" b="1" dirty="0" smtClean="0"/>
              <a:t> Bessere Reaktion</a:t>
            </a:r>
            <a:r>
              <a:rPr lang="de-DE" dirty="0" smtClean="0"/>
              <a:t> bei veränderter Umgebung</a:t>
            </a:r>
          </a:p>
          <a:p>
            <a:pPr lvl="1">
              <a:lnSpc>
                <a:spcPct val="95000"/>
              </a:lnSpc>
              <a:spcBef>
                <a:spcPct val="30000"/>
              </a:spcBef>
              <a:buClr>
                <a:srgbClr val="FF6600"/>
              </a:buClr>
              <a:buSzTx/>
              <a:buFont typeface="Arial" pitchFamily="34" charset="0"/>
              <a:buChar char="▼"/>
              <a:defRPr/>
            </a:pPr>
            <a:r>
              <a:rPr lang="de-DE" dirty="0" smtClean="0"/>
              <a:t> Bilden unspezifischer, generalisierter </a:t>
            </a:r>
            <a:r>
              <a:rPr lang="de-DE" dirty="0" err="1" smtClean="0"/>
              <a:t>Mittelwertsreaktionen</a:t>
            </a:r>
            <a:endParaRPr lang="de-DE" dirty="0" smtClean="0"/>
          </a:p>
          <a:p>
            <a:pPr lvl="1">
              <a:lnSpc>
                <a:spcPct val="95000"/>
              </a:lnSpc>
              <a:spcBef>
                <a:spcPct val="30000"/>
              </a:spcBef>
              <a:buClr>
                <a:srgbClr val="FF6600"/>
              </a:buClr>
              <a:buSzTx/>
              <a:buFont typeface="Arial" pitchFamily="34" charset="0"/>
              <a:buChar char="▼"/>
              <a:defRPr/>
            </a:pPr>
            <a:r>
              <a:rPr lang="de-DE" dirty="0" smtClean="0"/>
              <a:t> 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Keine</a:t>
            </a:r>
            <a:r>
              <a:rPr lang="de-DE" dirty="0" smtClean="0"/>
              <a:t> neue Reaktion (Klasse) möglich bei 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stark </a:t>
            </a:r>
            <a:r>
              <a:rPr lang="de-DE" b="1" dirty="0" err="1" smtClean="0">
                <a:solidFill>
                  <a:schemeClr val="accent2">
                    <a:lumMod val="75000"/>
                  </a:schemeClr>
                </a:solidFill>
              </a:rPr>
              <a:t>veränd</a:t>
            </a:r>
            <a:r>
              <a:rPr lang="de-DE" dirty="0" smtClean="0"/>
              <a:t>. Umgebung</a:t>
            </a:r>
          </a:p>
          <a:p>
            <a:pPr marL="0" indent="0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FontTx/>
              <a:buBlip>
                <a:blip r:embed="rId3"/>
              </a:buBlip>
              <a:defRPr/>
            </a:pPr>
            <a:r>
              <a:rPr lang="de-DE" dirty="0" smtClean="0"/>
              <a:t>„harte“, inflexible, stabile Verbindungen</a:t>
            </a:r>
          </a:p>
          <a:p>
            <a:pPr lvl="1">
              <a:lnSpc>
                <a:spcPct val="60000"/>
              </a:lnSpc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lang="de-DE" dirty="0" smtClean="0"/>
              <a:t> einmal erlangte </a:t>
            </a:r>
            <a:r>
              <a:rPr lang="de-DE" b="1" dirty="0" smtClean="0"/>
              <a:t>gute Reaktion bleibt erhalten</a:t>
            </a:r>
            <a:r>
              <a:rPr lang="de-DE" dirty="0" smtClean="0"/>
              <a:t> trotz </a:t>
            </a:r>
            <a:r>
              <a:rPr lang="de-DE" dirty="0" err="1" smtClean="0"/>
              <a:t>Ausreisser</a:t>
            </a:r>
            <a:endParaRPr lang="de-DE" dirty="0" smtClean="0"/>
          </a:p>
          <a:p>
            <a:pPr lvl="1">
              <a:lnSpc>
                <a:spcPct val="60000"/>
              </a:lnSpc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lang="de-DE" dirty="0" smtClean="0"/>
              <a:t> Bei schlechter Passung (Test!) </a:t>
            </a:r>
            <a:r>
              <a:rPr lang="de-DE" b="1" dirty="0" smtClean="0"/>
              <a:t>Bildung neuer Klassen</a:t>
            </a:r>
            <a:r>
              <a:rPr lang="de-DE" dirty="0" smtClean="0"/>
              <a:t> möglich</a:t>
            </a:r>
          </a:p>
          <a:p>
            <a:pPr lvl="1">
              <a:lnSpc>
                <a:spcPct val="60000"/>
              </a:lnSpc>
              <a:buClr>
                <a:srgbClr val="FF6600"/>
              </a:buClr>
              <a:buSzTx/>
              <a:buFont typeface="Arial" pitchFamily="34" charset="0"/>
              <a:buChar char="▼"/>
              <a:defRPr/>
            </a:pPr>
            <a:r>
              <a:rPr lang="de-DE" dirty="0" smtClean="0"/>
              <a:t> 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keine</a:t>
            </a:r>
            <a:r>
              <a:rPr lang="de-DE" dirty="0" smtClean="0"/>
              <a:t> Anpassung bei 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leicht veränderter </a:t>
            </a:r>
            <a:r>
              <a:rPr lang="de-DE" dirty="0" smtClean="0"/>
              <a:t>Umgebung möglich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317500" y="5524500"/>
            <a:ext cx="83439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2800" b="1"/>
              <a:t>Idee</a:t>
            </a:r>
            <a:r>
              <a:rPr lang="de-DE" sz="2400"/>
              <a:t>:	Lernen + neue Klassen durch Konkurrenzsituation: </a:t>
            </a:r>
          </a:p>
          <a:p>
            <a:pPr>
              <a:lnSpc>
                <a:spcPct val="30000"/>
              </a:lnSpc>
            </a:pPr>
            <a:r>
              <a:rPr lang="de-DE" sz="2400"/>
              <a:t>	der Bessere übernimmt und lernt die Klasse</a:t>
            </a:r>
          </a:p>
        </p:txBody>
      </p:sp>
      <p:sp>
        <p:nvSpPr>
          <p:cNvPr id="4102" name="Fußzeilenplatzhalt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  <a:endParaRPr lang="de-DE" sz="10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nummernplatzhalt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F0F8F410-39A4-495D-9102-D192F909A50F}" type="slidenum">
              <a:rPr lang="de-DE" sz="1000" smtClean="0"/>
              <a:pPr/>
              <a:t>20</a:t>
            </a:fld>
            <a:r>
              <a:rPr lang="de-DE" sz="1000" smtClean="0"/>
              <a:t> -</a:t>
            </a:r>
          </a:p>
        </p:txBody>
      </p:sp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1555750" y="2557463"/>
            <a:ext cx="6265863" cy="1774825"/>
          </a:xfrm>
          <a:prstGeom prst="rect">
            <a:avLst/>
          </a:prstGeom>
          <a:solidFill>
            <a:srgbClr val="66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1543050" y="4338638"/>
            <a:ext cx="6265863" cy="1525587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50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Pseudocode für Kohonenkarten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2438400" y="1328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1511" name="Rectangle 15"/>
          <p:cNvSpPr>
            <a:spLocks noChangeArrowheads="1"/>
          </p:cNvSpPr>
          <p:nvPr/>
        </p:nvSpPr>
        <p:spPr bwMode="auto">
          <a:xfrm>
            <a:off x="7332663" y="542925"/>
            <a:ext cx="539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7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512" name="Rectangle 16"/>
          <p:cNvSpPr>
            <a:spLocks noChangeArrowheads="1"/>
          </p:cNvSpPr>
          <p:nvPr/>
        </p:nvSpPr>
        <p:spPr bwMode="auto">
          <a:xfrm>
            <a:off x="1187450" y="869950"/>
            <a:ext cx="460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 </a:t>
            </a:r>
            <a:endParaRPr lang="de-DE"/>
          </a:p>
        </p:txBody>
      </p:sp>
      <p:sp>
        <p:nvSpPr>
          <p:cNvPr id="21513" name="Rectangle 17"/>
          <p:cNvSpPr>
            <a:spLocks noChangeArrowheads="1"/>
          </p:cNvSpPr>
          <p:nvPr/>
        </p:nvSpPr>
        <p:spPr bwMode="auto">
          <a:xfrm>
            <a:off x="1187450" y="1117600"/>
            <a:ext cx="11811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 b="1">
                <a:solidFill>
                  <a:srgbClr val="006699"/>
                </a:solidFill>
                <a:latin typeface="Courier" charset="0"/>
              </a:rPr>
              <a:t>VAR</a:t>
            </a:r>
            <a:r>
              <a:rPr lang="de-DE" sz="1300">
                <a:solidFill>
                  <a:srgbClr val="000000"/>
                </a:solidFill>
                <a:latin typeface="Courier" charset="0"/>
              </a:rPr>
              <a:t> x:  ARRAY</a:t>
            </a:r>
            <a:endParaRPr lang="de-DE"/>
          </a:p>
        </p:txBody>
      </p:sp>
      <p:sp>
        <p:nvSpPr>
          <p:cNvPr id="21514" name="Rectangle 18"/>
          <p:cNvSpPr>
            <a:spLocks noChangeArrowheads="1"/>
          </p:cNvSpPr>
          <p:nvPr/>
        </p:nvSpPr>
        <p:spPr bwMode="auto">
          <a:xfrm>
            <a:off x="2468563" y="1117600"/>
            <a:ext cx="4413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[1..n] </a:t>
            </a:r>
            <a:endParaRPr lang="de-DE"/>
          </a:p>
        </p:txBody>
      </p:sp>
      <p:sp>
        <p:nvSpPr>
          <p:cNvPr id="21515" name="Rectangle 19"/>
          <p:cNvSpPr>
            <a:spLocks noChangeArrowheads="1"/>
          </p:cNvSpPr>
          <p:nvPr/>
        </p:nvSpPr>
        <p:spPr bwMode="auto">
          <a:xfrm>
            <a:off x="2911475" y="1117600"/>
            <a:ext cx="7064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OF REAL</a:t>
            </a:r>
            <a:endParaRPr lang="de-DE"/>
          </a:p>
        </p:txBody>
      </p:sp>
      <p:sp>
        <p:nvSpPr>
          <p:cNvPr id="21516" name="Rectangle 20"/>
          <p:cNvSpPr>
            <a:spLocks noChangeArrowheads="1"/>
          </p:cNvSpPr>
          <p:nvPr/>
        </p:nvSpPr>
        <p:spPr bwMode="auto">
          <a:xfrm>
            <a:off x="3602038" y="1117600"/>
            <a:ext cx="8715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; (* Muster*)</a:t>
            </a:r>
            <a:endParaRPr lang="de-DE"/>
          </a:p>
        </p:txBody>
      </p:sp>
      <p:sp>
        <p:nvSpPr>
          <p:cNvPr id="21517" name="Rectangle 21"/>
          <p:cNvSpPr>
            <a:spLocks noChangeArrowheads="1"/>
          </p:cNvSpPr>
          <p:nvPr/>
        </p:nvSpPr>
        <p:spPr bwMode="auto">
          <a:xfrm>
            <a:off x="4473575" y="1117600"/>
            <a:ext cx="41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518" name="Rectangle 22"/>
          <p:cNvSpPr>
            <a:spLocks noChangeArrowheads="1"/>
          </p:cNvSpPr>
          <p:nvPr/>
        </p:nvSpPr>
        <p:spPr bwMode="auto">
          <a:xfrm>
            <a:off x="1187450" y="1312863"/>
            <a:ext cx="41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519" name="Rectangle 23"/>
          <p:cNvSpPr>
            <a:spLocks noChangeArrowheads="1"/>
          </p:cNvSpPr>
          <p:nvPr/>
        </p:nvSpPr>
        <p:spPr bwMode="auto">
          <a:xfrm>
            <a:off x="1228725" y="1312863"/>
            <a:ext cx="41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520" name="Rectangle 24"/>
          <p:cNvSpPr>
            <a:spLocks noChangeArrowheads="1"/>
          </p:cNvSpPr>
          <p:nvPr/>
        </p:nvSpPr>
        <p:spPr bwMode="auto">
          <a:xfrm>
            <a:off x="1577975" y="1312863"/>
            <a:ext cx="8239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w:  ARRAY</a:t>
            </a:r>
            <a:endParaRPr lang="de-DE"/>
          </a:p>
        </p:txBody>
      </p:sp>
      <p:sp>
        <p:nvSpPr>
          <p:cNvPr id="21521" name="Rectangle 25"/>
          <p:cNvSpPr>
            <a:spLocks noChangeArrowheads="1"/>
          </p:cNvSpPr>
          <p:nvPr/>
        </p:nvSpPr>
        <p:spPr bwMode="auto">
          <a:xfrm>
            <a:off x="2463800" y="1312863"/>
            <a:ext cx="7810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[1..m,1..m] </a:t>
            </a:r>
            <a:endParaRPr lang="de-DE"/>
          </a:p>
        </p:txBody>
      </p:sp>
      <p:sp>
        <p:nvSpPr>
          <p:cNvPr id="21522" name="Rectangle 26"/>
          <p:cNvSpPr>
            <a:spLocks noChangeArrowheads="1"/>
          </p:cNvSpPr>
          <p:nvPr/>
        </p:nvSpPr>
        <p:spPr bwMode="auto">
          <a:xfrm>
            <a:off x="3244850" y="1312863"/>
            <a:ext cx="84296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OF ARRAY</a:t>
            </a:r>
            <a:endParaRPr lang="de-DE"/>
          </a:p>
        </p:txBody>
      </p:sp>
      <p:sp>
        <p:nvSpPr>
          <p:cNvPr id="21523" name="Rectangle 27"/>
          <p:cNvSpPr>
            <a:spLocks noChangeArrowheads="1"/>
          </p:cNvSpPr>
          <p:nvPr/>
        </p:nvSpPr>
        <p:spPr bwMode="auto">
          <a:xfrm>
            <a:off x="4032250" y="1312863"/>
            <a:ext cx="4413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[1..n] </a:t>
            </a:r>
            <a:endParaRPr lang="de-DE"/>
          </a:p>
        </p:txBody>
      </p:sp>
      <p:sp>
        <p:nvSpPr>
          <p:cNvPr id="21524" name="Rectangle 28"/>
          <p:cNvSpPr>
            <a:spLocks noChangeArrowheads="1"/>
          </p:cNvSpPr>
          <p:nvPr/>
        </p:nvSpPr>
        <p:spPr bwMode="auto">
          <a:xfrm>
            <a:off x="4475163" y="1312863"/>
            <a:ext cx="70643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OF REAL</a:t>
            </a:r>
            <a:endParaRPr lang="de-DE"/>
          </a:p>
        </p:txBody>
      </p:sp>
      <p:sp>
        <p:nvSpPr>
          <p:cNvPr id="21525" name="Rectangle 29"/>
          <p:cNvSpPr>
            <a:spLocks noChangeArrowheads="1"/>
          </p:cNvSpPr>
          <p:nvPr/>
        </p:nvSpPr>
        <p:spPr bwMode="auto">
          <a:xfrm>
            <a:off x="5165725" y="1312863"/>
            <a:ext cx="103663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; (* Gewichte*)</a:t>
            </a:r>
            <a:endParaRPr lang="de-DE"/>
          </a:p>
        </p:txBody>
      </p:sp>
      <p:sp>
        <p:nvSpPr>
          <p:cNvPr id="21526" name="Rectangle 30"/>
          <p:cNvSpPr>
            <a:spLocks noChangeArrowheads="1"/>
          </p:cNvSpPr>
          <p:nvPr/>
        </p:nvSpPr>
        <p:spPr bwMode="auto">
          <a:xfrm>
            <a:off x="6199188" y="1312863"/>
            <a:ext cx="41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527" name="Rectangle 31"/>
          <p:cNvSpPr>
            <a:spLocks noChangeArrowheads="1"/>
          </p:cNvSpPr>
          <p:nvPr/>
        </p:nvSpPr>
        <p:spPr bwMode="auto">
          <a:xfrm>
            <a:off x="1187450" y="1508125"/>
            <a:ext cx="41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528" name="Rectangle 32"/>
          <p:cNvSpPr>
            <a:spLocks noChangeArrowheads="1"/>
          </p:cNvSpPr>
          <p:nvPr/>
        </p:nvSpPr>
        <p:spPr bwMode="auto">
          <a:xfrm>
            <a:off x="1228725" y="1508125"/>
            <a:ext cx="41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529" name="Rectangle 33"/>
          <p:cNvSpPr>
            <a:spLocks noChangeArrowheads="1"/>
          </p:cNvSpPr>
          <p:nvPr/>
        </p:nvSpPr>
        <p:spPr bwMode="auto">
          <a:xfrm>
            <a:off x="1577975" y="1508125"/>
            <a:ext cx="9715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vc: RECORD</a:t>
            </a:r>
            <a:endParaRPr lang="de-DE"/>
          </a:p>
        </p:txBody>
      </p:sp>
      <p:sp>
        <p:nvSpPr>
          <p:cNvPr id="21530" name="Rectangle 34"/>
          <p:cNvSpPr>
            <a:spLocks noChangeArrowheads="1"/>
          </p:cNvSpPr>
          <p:nvPr/>
        </p:nvSpPr>
        <p:spPr bwMode="auto">
          <a:xfrm>
            <a:off x="2563813" y="1468438"/>
            <a:ext cx="539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7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531" name="Rectangle 35"/>
          <p:cNvSpPr>
            <a:spLocks noChangeArrowheads="1"/>
          </p:cNvSpPr>
          <p:nvPr/>
        </p:nvSpPr>
        <p:spPr bwMode="auto">
          <a:xfrm>
            <a:off x="2617788" y="1508125"/>
            <a:ext cx="2619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i,j : </a:t>
            </a:r>
            <a:endParaRPr lang="de-DE"/>
          </a:p>
        </p:txBody>
      </p:sp>
      <p:sp>
        <p:nvSpPr>
          <p:cNvPr id="21532" name="Rectangle 36"/>
          <p:cNvSpPr>
            <a:spLocks noChangeArrowheads="1"/>
          </p:cNvSpPr>
          <p:nvPr/>
        </p:nvSpPr>
        <p:spPr bwMode="auto">
          <a:xfrm>
            <a:off x="2881313" y="1508125"/>
            <a:ext cx="11271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INTEGER END</a:t>
            </a:r>
            <a:endParaRPr lang="de-DE"/>
          </a:p>
        </p:txBody>
      </p:sp>
      <p:sp>
        <p:nvSpPr>
          <p:cNvPr id="21533" name="Rectangle 37"/>
          <p:cNvSpPr>
            <a:spLocks noChangeArrowheads="1"/>
          </p:cNvSpPr>
          <p:nvPr/>
        </p:nvSpPr>
        <p:spPr bwMode="auto">
          <a:xfrm>
            <a:off x="3965575" y="1508125"/>
            <a:ext cx="5318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; (* sel. </a:t>
            </a:r>
            <a:endParaRPr lang="de-DE"/>
          </a:p>
        </p:txBody>
      </p:sp>
      <p:sp>
        <p:nvSpPr>
          <p:cNvPr id="21534" name="Rectangle 38"/>
          <p:cNvSpPr>
            <a:spLocks noChangeArrowheads="1"/>
          </p:cNvSpPr>
          <p:nvPr/>
        </p:nvSpPr>
        <p:spPr bwMode="auto">
          <a:xfrm>
            <a:off x="4497388" y="1508125"/>
            <a:ext cx="6746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Neuron *)</a:t>
            </a:r>
            <a:endParaRPr lang="de-DE"/>
          </a:p>
        </p:txBody>
      </p:sp>
      <p:sp>
        <p:nvSpPr>
          <p:cNvPr id="21535" name="Rectangle 39"/>
          <p:cNvSpPr>
            <a:spLocks noChangeArrowheads="1"/>
          </p:cNvSpPr>
          <p:nvPr/>
        </p:nvSpPr>
        <p:spPr bwMode="auto">
          <a:xfrm>
            <a:off x="5172075" y="1508125"/>
            <a:ext cx="460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 </a:t>
            </a:r>
            <a:endParaRPr lang="de-DE"/>
          </a:p>
        </p:txBody>
      </p:sp>
      <p:sp>
        <p:nvSpPr>
          <p:cNvPr id="21536" name="Rectangle 40"/>
          <p:cNvSpPr>
            <a:spLocks noChangeArrowheads="1"/>
          </p:cNvSpPr>
          <p:nvPr/>
        </p:nvSpPr>
        <p:spPr bwMode="auto">
          <a:xfrm>
            <a:off x="1162050" y="1735138"/>
            <a:ext cx="5683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 </a:t>
            </a:r>
            <a:r>
              <a:rPr lang="de-DE" sz="1300" b="1">
                <a:solidFill>
                  <a:srgbClr val="006699"/>
                </a:solidFill>
                <a:latin typeface="Courier" charset="0"/>
              </a:rPr>
              <a:t>BEGIN</a:t>
            </a:r>
            <a:endParaRPr lang="de-DE" b="1">
              <a:solidFill>
                <a:srgbClr val="006699"/>
              </a:solidFill>
            </a:endParaRPr>
          </a:p>
        </p:txBody>
      </p:sp>
      <p:sp>
        <p:nvSpPr>
          <p:cNvPr id="21537" name="Rectangle 41"/>
          <p:cNvSpPr>
            <a:spLocks noChangeArrowheads="1"/>
          </p:cNvSpPr>
          <p:nvPr/>
        </p:nvSpPr>
        <p:spPr bwMode="auto">
          <a:xfrm>
            <a:off x="1779588" y="1633538"/>
            <a:ext cx="539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7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538" name="Rectangle 42"/>
          <p:cNvSpPr>
            <a:spLocks noChangeArrowheads="1"/>
          </p:cNvSpPr>
          <p:nvPr/>
        </p:nvSpPr>
        <p:spPr bwMode="auto">
          <a:xfrm>
            <a:off x="1187450" y="1893888"/>
            <a:ext cx="539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7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539" name="Rectangle 43"/>
          <p:cNvSpPr>
            <a:spLocks noChangeArrowheads="1"/>
          </p:cNvSpPr>
          <p:nvPr/>
        </p:nvSpPr>
        <p:spPr bwMode="auto">
          <a:xfrm>
            <a:off x="1241425" y="1893888"/>
            <a:ext cx="539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7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540" name="Rectangle 44"/>
          <p:cNvSpPr>
            <a:spLocks noChangeArrowheads="1"/>
          </p:cNvSpPr>
          <p:nvPr/>
        </p:nvSpPr>
        <p:spPr bwMode="auto">
          <a:xfrm>
            <a:off x="1600994" y="1897797"/>
            <a:ext cx="1301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700" dirty="0">
                <a:solidFill>
                  <a:srgbClr val="000000"/>
                </a:solidFill>
                <a:latin typeface="Symbol" pitchFamily="18" charset="2"/>
              </a:rPr>
              <a:t>s</a:t>
            </a:r>
            <a:endParaRPr lang="de-DE" dirty="0"/>
          </a:p>
        </p:txBody>
      </p:sp>
      <p:sp>
        <p:nvSpPr>
          <p:cNvPr id="21541" name="Rectangle 45"/>
          <p:cNvSpPr>
            <a:spLocks noChangeArrowheads="1"/>
          </p:cNvSpPr>
          <p:nvPr/>
        </p:nvSpPr>
        <p:spPr bwMode="auto">
          <a:xfrm>
            <a:off x="1628775" y="1924050"/>
            <a:ext cx="1889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 dirty="0">
                <a:solidFill>
                  <a:srgbClr val="000000"/>
                </a:solidFill>
                <a:latin typeface="Courier" charset="0"/>
              </a:rPr>
              <a:t> :=</a:t>
            </a:r>
            <a:endParaRPr lang="de-DE" dirty="0"/>
          </a:p>
        </p:txBody>
      </p:sp>
      <p:sp>
        <p:nvSpPr>
          <p:cNvPr id="21542" name="Rectangle 46"/>
          <p:cNvSpPr>
            <a:spLocks noChangeArrowheads="1"/>
          </p:cNvSpPr>
          <p:nvPr/>
        </p:nvSpPr>
        <p:spPr bwMode="auto">
          <a:xfrm>
            <a:off x="1924560" y="1897003"/>
            <a:ext cx="1301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700" dirty="0">
                <a:solidFill>
                  <a:srgbClr val="000000"/>
                </a:solidFill>
                <a:latin typeface="Symbol" pitchFamily="18" charset="2"/>
              </a:rPr>
              <a:t>s</a:t>
            </a:r>
            <a:endParaRPr lang="de-DE" dirty="0"/>
          </a:p>
        </p:txBody>
      </p:sp>
      <p:sp>
        <p:nvSpPr>
          <p:cNvPr id="21543" name="Rectangle 47"/>
          <p:cNvSpPr>
            <a:spLocks noChangeArrowheads="1"/>
          </p:cNvSpPr>
          <p:nvPr/>
        </p:nvSpPr>
        <p:spPr bwMode="auto">
          <a:xfrm>
            <a:off x="2012951" y="1992253"/>
            <a:ext cx="4048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max ;</a:t>
            </a:r>
            <a:endParaRPr lang="de-DE"/>
          </a:p>
        </p:txBody>
      </p:sp>
      <p:sp>
        <p:nvSpPr>
          <p:cNvPr id="21546" name="Rectangle 52"/>
          <p:cNvSpPr>
            <a:spLocks noChangeArrowheads="1"/>
          </p:cNvSpPr>
          <p:nvPr/>
        </p:nvSpPr>
        <p:spPr bwMode="auto">
          <a:xfrm>
            <a:off x="4418013" y="1933575"/>
            <a:ext cx="41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547" name="Rectangle 53"/>
          <p:cNvSpPr>
            <a:spLocks noChangeArrowheads="1"/>
          </p:cNvSpPr>
          <p:nvPr/>
        </p:nvSpPr>
        <p:spPr bwMode="auto">
          <a:xfrm>
            <a:off x="5064125" y="1933575"/>
            <a:ext cx="44608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 dirty="0">
                <a:solidFill>
                  <a:srgbClr val="000000"/>
                </a:solidFill>
                <a:latin typeface="Times New Roman" pitchFamily="18" charset="0"/>
              </a:rPr>
              <a:t>(* </a:t>
            </a:r>
            <a:r>
              <a:rPr lang="de-DE" sz="1300" dirty="0" err="1">
                <a:solidFill>
                  <a:srgbClr val="000000"/>
                </a:solidFill>
                <a:latin typeface="Times New Roman" pitchFamily="18" charset="0"/>
              </a:rPr>
              <a:t>initi</a:t>
            </a:r>
            <a:endParaRPr lang="de-DE" dirty="0"/>
          </a:p>
        </p:txBody>
      </p:sp>
      <p:sp>
        <p:nvSpPr>
          <p:cNvPr id="21548" name="Rectangle 54"/>
          <p:cNvSpPr>
            <a:spLocks noChangeArrowheads="1"/>
          </p:cNvSpPr>
          <p:nvPr/>
        </p:nvSpPr>
        <p:spPr bwMode="auto">
          <a:xfrm>
            <a:off x="5490368" y="1924050"/>
            <a:ext cx="57308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 dirty="0">
                <a:solidFill>
                  <a:srgbClr val="000000"/>
                </a:solidFill>
                <a:latin typeface="Times New Roman" pitchFamily="18" charset="0"/>
              </a:rPr>
              <a:t>al: max. </a:t>
            </a:r>
            <a:endParaRPr lang="de-DE" dirty="0"/>
          </a:p>
        </p:txBody>
      </p:sp>
      <p:sp>
        <p:nvSpPr>
          <p:cNvPr id="21549" name="Rectangle 55"/>
          <p:cNvSpPr>
            <a:spLocks noChangeArrowheads="1"/>
          </p:cNvSpPr>
          <p:nvPr/>
        </p:nvSpPr>
        <p:spPr bwMode="auto">
          <a:xfrm>
            <a:off x="6083300" y="1933575"/>
            <a:ext cx="5032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Nachba</a:t>
            </a:r>
            <a:endParaRPr lang="de-DE"/>
          </a:p>
        </p:txBody>
      </p:sp>
      <p:sp>
        <p:nvSpPr>
          <p:cNvPr id="21550" name="Rectangle 56"/>
          <p:cNvSpPr>
            <a:spLocks noChangeArrowheads="1"/>
          </p:cNvSpPr>
          <p:nvPr/>
        </p:nvSpPr>
        <p:spPr bwMode="auto">
          <a:xfrm>
            <a:off x="6584950" y="1933575"/>
            <a:ext cx="5556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r</a:t>
            </a:r>
            <a:endParaRPr lang="de-DE"/>
          </a:p>
        </p:txBody>
      </p:sp>
      <p:sp>
        <p:nvSpPr>
          <p:cNvPr id="21551" name="Rectangle 57"/>
          <p:cNvSpPr>
            <a:spLocks noChangeArrowheads="1"/>
          </p:cNvSpPr>
          <p:nvPr/>
        </p:nvSpPr>
        <p:spPr bwMode="auto">
          <a:xfrm>
            <a:off x="6638925" y="1933575"/>
            <a:ext cx="57308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 dirty="0" err="1">
                <a:solidFill>
                  <a:srgbClr val="000000"/>
                </a:solidFill>
                <a:latin typeface="Times New Roman" pitchFamily="18" charset="0"/>
              </a:rPr>
              <a:t>schaft</a:t>
            </a:r>
            <a:r>
              <a:rPr lang="de-DE" sz="1300" dirty="0">
                <a:solidFill>
                  <a:srgbClr val="000000"/>
                </a:solidFill>
                <a:latin typeface="Times New Roman" pitchFamily="18" charset="0"/>
              </a:rPr>
              <a:t> *)</a:t>
            </a:r>
            <a:endParaRPr lang="de-DE" dirty="0"/>
          </a:p>
        </p:txBody>
      </p:sp>
      <p:sp>
        <p:nvSpPr>
          <p:cNvPr id="21552" name="Rectangle 58"/>
          <p:cNvSpPr>
            <a:spLocks noChangeArrowheads="1"/>
          </p:cNvSpPr>
          <p:nvPr/>
        </p:nvSpPr>
        <p:spPr bwMode="auto">
          <a:xfrm>
            <a:off x="7212013" y="1933575"/>
            <a:ext cx="41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553" name="Rectangle 59"/>
          <p:cNvSpPr>
            <a:spLocks noChangeArrowheads="1"/>
          </p:cNvSpPr>
          <p:nvPr/>
        </p:nvSpPr>
        <p:spPr bwMode="auto">
          <a:xfrm>
            <a:off x="1187450" y="2135188"/>
            <a:ext cx="41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554" name="Rectangle 60"/>
          <p:cNvSpPr>
            <a:spLocks noChangeArrowheads="1"/>
          </p:cNvSpPr>
          <p:nvPr/>
        </p:nvSpPr>
        <p:spPr bwMode="auto">
          <a:xfrm>
            <a:off x="1228725" y="2135188"/>
            <a:ext cx="41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555" name="Rectangle 61"/>
          <p:cNvSpPr>
            <a:spLocks noChangeArrowheads="1"/>
          </p:cNvSpPr>
          <p:nvPr/>
        </p:nvSpPr>
        <p:spPr bwMode="auto">
          <a:xfrm>
            <a:off x="1446213" y="2135188"/>
            <a:ext cx="3492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 b="1">
                <a:solidFill>
                  <a:srgbClr val="006699"/>
                </a:solidFill>
                <a:latin typeface="Courier" charset="0"/>
              </a:rPr>
              <a:t>FOR</a:t>
            </a:r>
            <a:endParaRPr lang="de-DE" b="1">
              <a:solidFill>
                <a:srgbClr val="006699"/>
              </a:solidFill>
            </a:endParaRPr>
          </a:p>
        </p:txBody>
      </p:sp>
      <p:sp>
        <p:nvSpPr>
          <p:cNvPr id="21556" name="Rectangle 62"/>
          <p:cNvSpPr>
            <a:spLocks noChangeArrowheads="1"/>
          </p:cNvSpPr>
          <p:nvPr/>
        </p:nvSpPr>
        <p:spPr bwMode="auto">
          <a:xfrm>
            <a:off x="1741488" y="2135188"/>
            <a:ext cx="41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557" name="Rectangle 63"/>
          <p:cNvSpPr>
            <a:spLocks noChangeArrowheads="1"/>
          </p:cNvSpPr>
          <p:nvPr/>
        </p:nvSpPr>
        <p:spPr bwMode="auto">
          <a:xfrm>
            <a:off x="1835150" y="2133600"/>
            <a:ext cx="28098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t:=1</a:t>
            </a:r>
            <a:endParaRPr lang="de-DE"/>
          </a:p>
        </p:txBody>
      </p:sp>
      <p:sp>
        <p:nvSpPr>
          <p:cNvPr id="21558" name="Rectangle 64"/>
          <p:cNvSpPr>
            <a:spLocks noChangeArrowheads="1"/>
          </p:cNvSpPr>
          <p:nvPr/>
        </p:nvSpPr>
        <p:spPr bwMode="auto">
          <a:xfrm>
            <a:off x="2178050" y="2135188"/>
            <a:ext cx="41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559" name="Rectangle 65"/>
          <p:cNvSpPr>
            <a:spLocks noChangeArrowheads="1"/>
          </p:cNvSpPr>
          <p:nvPr/>
        </p:nvSpPr>
        <p:spPr bwMode="auto">
          <a:xfrm>
            <a:off x="2219325" y="2135188"/>
            <a:ext cx="2301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 b="1">
                <a:solidFill>
                  <a:srgbClr val="006699"/>
                </a:solidFill>
                <a:latin typeface="Courier" charset="0"/>
              </a:rPr>
              <a:t>TO</a:t>
            </a:r>
            <a:endParaRPr lang="de-DE" b="1">
              <a:solidFill>
                <a:srgbClr val="006699"/>
              </a:solidFill>
            </a:endParaRPr>
          </a:p>
        </p:txBody>
      </p:sp>
      <p:sp>
        <p:nvSpPr>
          <p:cNvPr id="21560" name="Rectangle 66"/>
          <p:cNvSpPr>
            <a:spLocks noChangeArrowheads="1"/>
          </p:cNvSpPr>
          <p:nvPr/>
        </p:nvSpPr>
        <p:spPr bwMode="auto">
          <a:xfrm>
            <a:off x="2484438" y="2133600"/>
            <a:ext cx="3190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500">
                <a:solidFill>
                  <a:srgbClr val="000000"/>
                </a:solidFill>
                <a:latin typeface="Times New Roman" pitchFamily="18" charset="0"/>
              </a:rPr>
              <a:t> t</a:t>
            </a:r>
            <a:r>
              <a:rPr lang="de-DE" sz="1500" baseline="-25000">
                <a:solidFill>
                  <a:srgbClr val="000000"/>
                </a:solidFill>
                <a:latin typeface="Times New Roman" pitchFamily="18" charset="0"/>
              </a:rPr>
              <a:t>max</a:t>
            </a:r>
            <a:endParaRPr lang="de-DE" sz="2400" baseline="-25000"/>
          </a:p>
        </p:txBody>
      </p:sp>
      <p:sp>
        <p:nvSpPr>
          <p:cNvPr id="21561" name="Rectangle 67"/>
          <p:cNvSpPr>
            <a:spLocks noChangeArrowheads="1"/>
          </p:cNvSpPr>
          <p:nvPr/>
        </p:nvSpPr>
        <p:spPr bwMode="auto">
          <a:xfrm>
            <a:off x="2843213" y="2133600"/>
            <a:ext cx="2936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 </a:t>
            </a:r>
            <a:r>
              <a:rPr lang="de-DE" sz="1300" b="1">
                <a:solidFill>
                  <a:srgbClr val="006699"/>
                </a:solidFill>
                <a:latin typeface="Courier" charset="0"/>
              </a:rPr>
              <a:t>DO</a:t>
            </a:r>
          </a:p>
        </p:txBody>
      </p:sp>
      <p:sp>
        <p:nvSpPr>
          <p:cNvPr id="21562" name="Rectangle 69"/>
          <p:cNvSpPr>
            <a:spLocks noChangeArrowheads="1"/>
          </p:cNvSpPr>
          <p:nvPr/>
        </p:nvSpPr>
        <p:spPr bwMode="auto">
          <a:xfrm>
            <a:off x="1187450" y="2327275"/>
            <a:ext cx="460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 </a:t>
            </a:r>
            <a:endParaRPr lang="de-DE"/>
          </a:p>
        </p:txBody>
      </p:sp>
      <p:sp>
        <p:nvSpPr>
          <p:cNvPr id="21563" name="Rectangle 70"/>
          <p:cNvSpPr>
            <a:spLocks noChangeArrowheads="1"/>
          </p:cNvSpPr>
          <p:nvPr/>
        </p:nvSpPr>
        <p:spPr bwMode="auto">
          <a:xfrm>
            <a:off x="1285875" y="2327275"/>
            <a:ext cx="460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 </a:t>
            </a:r>
            <a:endParaRPr lang="de-DE"/>
          </a:p>
        </p:txBody>
      </p:sp>
      <p:sp>
        <p:nvSpPr>
          <p:cNvPr id="21564" name="Rectangle 71"/>
          <p:cNvSpPr>
            <a:spLocks noChangeArrowheads="1"/>
          </p:cNvSpPr>
          <p:nvPr/>
        </p:nvSpPr>
        <p:spPr bwMode="auto">
          <a:xfrm>
            <a:off x="1577975" y="2327275"/>
            <a:ext cx="14811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 dirty="0">
                <a:solidFill>
                  <a:srgbClr val="000000"/>
                </a:solidFill>
                <a:latin typeface="Courier" charset="0"/>
              </a:rPr>
              <a:t>Read(</a:t>
            </a:r>
            <a:r>
              <a:rPr lang="de-DE" sz="1300" dirty="0" err="1">
                <a:solidFill>
                  <a:srgbClr val="000000"/>
                </a:solidFill>
                <a:latin typeface="Courier" charset="0"/>
              </a:rPr>
              <a:t>PatternFile,x</a:t>
            </a:r>
            <a:r>
              <a:rPr lang="de-DE" sz="1300" dirty="0">
                <a:solidFill>
                  <a:srgbClr val="000000"/>
                </a:solidFill>
                <a:latin typeface="Courier" charset="0"/>
              </a:rPr>
              <a:t>) </a:t>
            </a:r>
            <a:endParaRPr lang="de-DE" dirty="0"/>
          </a:p>
        </p:txBody>
      </p:sp>
      <p:sp>
        <p:nvSpPr>
          <p:cNvPr id="21565" name="Rectangle 72"/>
          <p:cNvSpPr>
            <a:spLocks noChangeArrowheads="1"/>
          </p:cNvSpPr>
          <p:nvPr/>
        </p:nvSpPr>
        <p:spPr bwMode="auto">
          <a:xfrm>
            <a:off x="3548063" y="2327275"/>
            <a:ext cx="460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 </a:t>
            </a:r>
            <a:endParaRPr lang="de-DE"/>
          </a:p>
        </p:txBody>
      </p:sp>
      <p:sp>
        <p:nvSpPr>
          <p:cNvPr id="21566" name="Rectangle 73"/>
          <p:cNvSpPr>
            <a:spLocks noChangeArrowheads="1"/>
          </p:cNvSpPr>
          <p:nvPr/>
        </p:nvSpPr>
        <p:spPr bwMode="auto">
          <a:xfrm>
            <a:off x="3771900" y="2327275"/>
            <a:ext cx="460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 </a:t>
            </a:r>
            <a:endParaRPr lang="de-DE"/>
          </a:p>
        </p:txBody>
      </p:sp>
      <p:sp>
        <p:nvSpPr>
          <p:cNvPr id="21567" name="Rectangle 74"/>
          <p:cNvSpPr>
            <a:spLocks noChangeArrowheads="1"/>
          </p:cNvSpPr>
          <p:nvPr/>
        </p:nvSpPr>
        <p:spPr bwMode="auto">
          <a:xfrm>
            <a:off x="4418013" y="2327275"/>
            <a:ext cx="460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 </a:t>
            </a:r>
            <a:endParaRPr lang="de-DE"/>
          </a:p>
        </p:txBody>
      </p:sp>
      <p:sp>
        <p:nvSpPr>
          <p:cNvPr id="21568" name="Rectangle 75"/>
          <p:cNvSpPr>
            <a:spLocks noChangeArrowheads="1"/>
          </p:cNvSpPr>
          <p:nvPr/>
        </p:nvSpPr>
        <p:spPr bwMode="auto">
          <a:xfrm>
            <a:off x="5064125" y="2327275"/>
            <a:ext cx="24193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(* Muster erzeugen oder einlesen *) </a:t>
            </a:r>
            <a:endParaRPr lang="de-DE"/>
          </a:p>
        </p:txBody>
      </p:sp>
      <p:sp>
        <p:nvSpPr>
          <p:cNvPr id="21569" name="Rectangle 76"/>
          <p:cNvSpPr>
            <a:spLocks noChangeArrowheads="1"/>
          </p:cNvSpPr>
          <p:nvPr/>
        </p:nvSpPr>
        <p:spPr bwMode="auto">
          <a:xfrm>
            <a:off x="7483475" y="2327275"/>
            <a:ext cx="41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570" name="Rectangle 77"/>
          <p:cNvSpPr>
            <a:spLocks noChangeArrowheads="1"/>
          </p:cNvSpPr>
          <p:nvPr/>
        </p:nvSpPr>
        <p:spPr bwMode="auto">
          <a:xfrm>
            <a:off x="1187450" y="2520950"/>
            <a:ext cx="41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571" name="Rectangle 78"/>
          <p:cNvSpPr>
            <a:spLocks noChangeArrowheads="1"/>
          </p:cNvSpPr>
          <p:nvPr/>
        </p:nvSpPr>
        <p:spPr bwMode="auto">
          <a:xfrm>
            <a:off x="1577975" y="2520950"/>
            <a:ext cx="199866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 dirty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de-DE" sz="1300" b="1" dirty="0">
                <a:solidFill>
                  <a:srgbClr val="0000FF"/>
                </a:solidFill>
                <a:latin typeface="Tahoma" pitchFamily="34" charset="0"/>
              </a:rPr>
              <a:t>* Neuron selektieren </a:t>
            </a:r>
            <a:r>
              <a:rPr lang="de-DE" sz="1300" dirty="0">
                <a:solidFill>
                  <a:srgbClr val="0000FF"/>
                </a:solidFill>
                <a:latin typeface="Tahoma" pitchFamily="34" charset="0"/>
              </a:rPr>
              <a:t>*</a:t>
            </a:r>
            <a:r>
              <a:rPr lang="de-DE" sz="1300" dirty="0">
                <a:solidFill>
                  <a:srgbClr val="0000FF"/>
                </a:solidFill>
                <a:latin typeface="Times New Roman" pitchFamily="18" charset="0"/>
              </a:rPr>
              <a:t>)</a:t>
            </a:r>
            <a:endParaRPr lang="de-DE" dirty="0"/>
          </a:p>
        </p:txBody>
      </p:sp>
      <p:sp>
        <p:nvSpPr>
          <p:cNvPr id="21572" name="Rectangle 79"/>
          <p:cNvSpPr>
            <a:spLocks noChangeArrowheads="1"/>
          </p:cNvSpPr>
          <p:nvPr/>
        </p:nvSpPr>
        <p:spPr bwMode="auto">
          <a:xfrm>
            <a:off x="3184525" y="2520950"/>
            <a:ext cx="460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FF"/>
                </a:solidFill>
                <a:latin typeface="Courier" charset="0"/>
              </a:rPr>
              <a:t> </a:t>
            </a:r>
            <a:endParaRPr lang="de-DE"/>
          </a:p>
        </p:txBody>
      </p:sp>
      <p:sp>
        <p:nvSpPr>
          <p:cNvPr id="21573" name="Rectangle 80"/>
          <p:cNvSpPr>
            <a:spLocks noChangeArrowheads="1"/>
          </p:cNvSpPr>
          <p:nvPr/>
        </p:nvSpPr>
        <p:spPr bwMode="auto">
          <a:xfrm>
            <a:off x="1187450" y="2711450"/>
            <a:ext cx="460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 </a:t>
            </a:r>
            <a:endParaRPr lang="de-DE"/>
          </a:p>
        </p:txBody>
      </p:sp>
      <p:sp>
        <p:nvSpPr>
          <p:cNvPr id="21574" name="Rectangle 81"/>
          <p:cNvSpPr>
            <a:spLocks noChangeArrowheads="1"/>
          </p:cNvSpPr>
          <p:nvPr/>
        </p:nvSpPr>
        <p:spPr bwMode="auto">
          <a:xfrm>
            <a:off x="1285875" y="2711450"/>
            <a:ext cx="460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 </a:t>
            </a:r>
            <a:endParaRPr lang="de-DE"/>
          </a:p>
        </p:txBody>
      </p:sp>
      <p:sp>
        <p:nvSpPr>
          <p:cNvPr id="21575" name="Rectangle 82"/>
          <p:cNvSpPr>
            <a:spLocks noChangeArrowheads="1"/>
          </p:cNvSpPr>
          <p:nvPr/>
        </p:nvSpPr>
        <p:spPr bwMode="auto">
          <a:xfrm>
            <a:off x="1577975" y="2711450"/>
            <a:ext cx="9223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Min:= ABS(x</a:t>
            </a:r>
            <a:endParaRPr lang="de-DE"/>
          </a:p>
        </p:txBody>
      </p:sp>
      <p:sp>
        <p:nvSpPr>
          <p:cNvPr id="21576" name="Rectangle 83"/>
          <p:cNvSpPr>
            <a:spLocks noChangeArrowheads="1"/>
          </p:cNvSpPr>
          <p:nvPr/>
        </p:nvSpPr>
        <p:spPr bwMode="auto">
          <a:xfrm>
            <a:off x="2662238" y="2711450"/>
            <a:ext cx="5556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-</a:t>
            </a:r>
            <a:endParaRPr lang="de-DE"/>
          </a:p>
        </p:txBody>
      </p:sp>
      <p:sp>
        <p:nvSpPr>
          <p:cNvPr id="21577" name="Rectangle 84"/>
          <p:cNvSpPr>
            <a:spLocks noChangeArrowheads="1"/>
          </p:cNvSpPr>
          <p:nvPr/>
        </p:nvSpPr>
        <p:spPr bwMode="auto">
          <a:xfrm>
            <a:off x="2760663" y="2711450"/>
            <a:ext cx="11906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w</a:t>
            </a:r>
            <a:endParaRPr lang="de-DE"/>
          </a:p>
        </p:txBody>
      </p:sp>
      <p:sp>
        <p:nvSpPr>
          <p:cNvPr id="21578" name="Rectangle 85"/>
          <p:cNvSpPr>
            <a:spLocks noChangeArrowheads="1"/>
          </p:cNvSpPr>
          <p:nvPr/>
        </p:nvSpPr>
        <p:spPr bwMode="auto">
          <a:xfrm>
            <a:off x="2859088" y="2711450"/>
            <a:ext cx="3175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[1,1]</a:t>
            </a:r>
            <a:endParaRPr lang="de-DE"/>
          </a:p>
        </p:txBody>
      </p:sp>
      <p:sp>
        <p:nvSpPr>
          <p:cNvPr id="21579" name="Rectangle 86"/>
          <p:cNvSpPr>
            <a:spLocks noChangeArrowheads="1"/>
          </p:cNvSpPr>
          <p:nvPr/>
        </p:nvSpPr>
        <p:spPr bwMode="auto">
          <a:xfrm>
            <a:off x="3176588" y="2711450"/>
            <a:ext cx="1016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);</a:t>
            </a:r>
            <a:endParaRPr lang="de-DE"/>
          </a:p>
        </p:txBody>
      </p:sp>
      <p:sp>
        <p:nvSpPr>
          <p:cNvPr id="21580" name="Rectangle 87"/>
          <p:cNvSpPr>
            <a:spLocks noChangeArrowheads="1"/>
          </p:cNvSpPr>
          <p:nvPr/>
        </p:nvSpPr>
        <p:spPr bwMode="auto">
          <a:xfrm>
            <a:off x="3373438" y="2711450"/>
            <a:ext cx="41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581" name="Rectangle 88"/>
          <p:cNvSpPr>
            <a:spLocks noChangeArrowheads="1"/>
          </p:cNvSpPr>
          <p:nvPr/>
        </p:nvSpPr>
        <p:spPr bwMode="auto">
          <a:xfrm>
            <a:off x="3414713" y="2711450"/>
            <a:ext cx="41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582" name="Rectangle 89"/>
          <p:cNvSpPr>
            <a:spLocks noChangeArrowheads="1"/>
          </p:cNvSpPr>
          <p:nvPr/>
        </p:nvSpPr>
        <p:spPr bwMode="auto">
          <a:xfrm>
            <a:off x="3771900" y="2711450"/>
            <a:ext cx="41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583" name="Rectangle 90"/>
          <p:cNvSpPr>
            <a:spLocks noChangeArrowheads="1"/>
          </p:cNvSpPr>
          <p:nvPr/>
        </p:nvSpPr>
        <p:spPr bwMode="auto">
          <a:xfrm>
            <a:off x="4418013" y="2711450"/>
            <a:ext cx="41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584" name="Rectangle 91"/>
          <p:cNvSpPr>
            <a:spLocks noChangeArrowheads="1"/>
          </p:cNvSpPr>
          <p:nvPr/>
        </p:nvSpPr>
        <p:spPr bwMode="auto">
          <a:xfrm>
            <a:off x="5064125" y="2711450"/>
            <a:ext cx="12446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(* initialer Wert *)</a:t>
            </a:r>
            <a:endParaRPr lang="de-DE"/>
          </a:p>
        </p:txBody>
      </p:sp>
      <p:sp>
        <p:nvSpPr>
          <p:cNvPr id="21585" name="Rectangle 92"/>
          <p:cNvSpPr>
            <a:spLocks noChangeArrowheads="1"/>
          </p:cNvSpPr>
          <p:nvPr/>
        </p:nvSpPr>
        <p:spPr bwMode="auto">
          <a:xfrm>
            <a:off x="6307138" y="2711450"/>
            <a:ext cx="460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 </a:t>
            </a:r>
            <a:endParaRPr lang="de-DE"/>
          </a:p>
        </p:txBody>
      </p:sp>
      <p:sp>
        <p:nvSpPr>
          <p:cNvPr id="21586" name="Rectangle 93"/>
          <p:cNvSpPr>
            <a:spLocks noChangeArrowheads="1"/>
          </p:cNvSpPr>
          <p:nvPr/>
        </p:nvSpPr>
        <p:spPr bwMode="auto">
          <a:xfrm>
            <a:off x="1187450" y="2906713"/>
            <a:ext cx="4603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 </a:t>
            </a:r>
            <a:endParaRPr lang="de-DE"/>
          </a:p>
        </p:txBody>
      </p:sp>
      <p:sp>
        <p:nvSpPr>
          <p:cNvPr id="21587" name="Rectangle 94"/>
          <p:cNvSpPr>
            <a:spLocks noChangeArrowheads="1"/>
          </p:cNvSpPr>
          <p:nvPr/>
        </p:nvSpPr>
        <p:spPr bwMode="auto">
          <a:xfrm>
            <a:off x="1285875" y="2906713"/>
            <a:ext cx="4603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 </a:t>
            </a:r>
            <a:endParaRPr lang="de-DE"/>
          </a:p>
        </p:txBody>
      </p:sp>
      <p:sp>
        <p:nvSpPr>
          <p:cNvPr id="21588" name="Rectangle 95"/>
          <p:cNvSpPr>
            <a:spLocks noChangeArrowheads="1"/>
          </p:cNvSpPr>
          <p:nvPr/>
        </p:nvSpPr>
        <p:spPr bwMode="auto">
          <a:xfrm>
            <a:off x="1577975" y="2906713"/>
            <a:ext cx="6667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 b="1">
                <a:solidFill>
                  <a:srgbClr val="006699"/>
                </a:solidFill>
                <a:latin typeface="Courier" charset="0"/>
              </a:rPr>
              <a:t>FOR</a:t>
            </a:r>
            <a:r>
              <a:rPr lang="de-DE" sz="1300">
                <a:solidFill>
                  <a:srgbClr val="000000"/>
                </a:solidFill>
                <a:latin typeface="Courier" charset="0"/>
              </a:rPr>
              <a:t> i:=1</a:t>
            </a:r>
            <a:endParaRPr lang="de-DE"/>
          </a:p>
        </p:txBody>
      </p:sp>
      <p:sp>
        <p:nvSpPr>
          <p:cNvPr id="21589" name="Rectangle 96"/>
          <p:cNvSpPr>
            <a:spLocks noChangeArrowheads="1"/>
          </p:cNvSpPr>
          <p:nvPr/>
        </p:nvSpPr>
        <p:spPr bwMode="auto">
          <a:xfrm>
            <a:off x="2365375" y="2906713"/>
            <a:ext cx="41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590" name="Rectangle 97"/>
          <p:cNvSpPr>
            <a:spLocks noChangeArrowheads="1"/>
          </p:cNvSpPr>
          <p:nvPr/>
        </p:nvSpPr>
        <p:spPr bwMode="auto">
          <a:xfrm>
            <a:off x="2393950" y="2909888"/>
            <a:ext cx="23018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 b="1" dirty="0">
                <a:solidFill>
                  <a:srgbClr val="006699"/>
                </a:solidFill>
                <a:latin typeface="Courier" charset="0"/>
              </a:rPr>
              <a:t>TO</a:t>
            </a:r>
          </a:p>
        </p:txBody>
      </p:sp>
      <p:sp>
        <p:nvSpPr>
          <p:cNvPr id="21591" name="Rectangle 98"/>
          <p:cNvSpPr>
            <a:spLocks noChangeArrowheads="1"/>
          </p:cNvSpPr>
          <p:nvPr/>
        </p:nvSpPr>
        <p:spPr bwMode="auto">
          <a:xfrm>
            <a:off x="2643188" y="2906713"/>
            <a:ext cx="21113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m </a:t>
            </a:r>
            <a:endParaRPr lang="de-DE"/>
          </a:p>
        </p:txBody>
      </p:sp>
      <p:sp>
        <p:nvSpPr>
          <p:cNvPr id="21592" name="Rectangle 99"/>
          <p:cNvSpPr>
            <a:spLocks noChangeArrowheads="1"/>
          </p:cNvSpPr>
          <p:nvPr/>
        </p:nvSpPr>
        <p:spPr bwMode="auto">
          <a:xfrm>
            <a:off x="2814638" y="2906713"/>
            <a:ext cx="2476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 b="1">
                <a:solidFill>
                  <a:srgbClr val="006699"/>
                </a:solidFill>
                <a:latin typeface="Courier" charset="0"/>
              </a:rPr>
              <a:t>DO</a:t>
            </a:r>
          </a:p>
        </p:txBody>
      </p:sp>
      <p:sp>
        <p:nvSpPr>
          <p:cNvPr id="21593" name="Rectangle 100"/>
          <p:cNvSpPr>
            <a:spLocks noChangeArrowheads="1"/>
          </p:cNvSpPr>
          <p:nvPr/>
        </p:nvSpPr>
        <p:spPr bwMode="auto">
          <a:xfrm>
            <a:off x="3011488" y="2906713"/>
            <a:ext cx="41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594" name="Rectangle 101"/>
          <p:cNvSpPr>
            <a:spLocks noChangeArrowheads="1"/>
          </p:cNvSpPr>
          <p:nvPr/>
        </p:nvSpPr>
        <p:spPr bwMode="auto">
          <a:xfrm>
            <a:off x="3054350" y="2906713"/>
            <a:ext cx="41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595" name="Rectangle 102"/>
          <p:cNvSpPr>
            <a:spLocks noChangeArrowheads="1"/>
          </p:cNvSpPr>
          <p:nvPr/>
        </p:nvSpPr>
        <p:spPr bwMode="auto">
          <a:xfrm>
            <a:off x="3125788" y="2906713"/>
            <a:ext cx="41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596" name="Rectangle 103"/>
          <p:cNvSpPr>
            <a:spLocks noChangeArrowheads="1"/>
          </p:cNvSpPr>
          <p:nvPr/>
        </p:nvSpPr>
        <p:spPr bwMode="auto">
          <a:xfrm>
            <a:off x="3771900" y="2906713"/>
            <a:ext cx="41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597" name="Rectangle 104"/>
          <p:cNvSpPr>
            <a:spLocks noChangeArrowheads="1"/>
          </p:cNvSpPr>
          <p:nvPr/>
        </p:nvSpPr>
        <p:spPr bwMode="auto">
          <a:xfrm>
            <a:off x="4418013" y="2906713"/>
            <a:ext cx="41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598" name="Rectangle 105"/>
          <p:cNvSpPr>
            <a:spLocks noChangeArrowheads="1"/>
          </p:cNvSpPr>
          <p:nvPr/>
        </p:nvSpPr>
        <p:spPr bwMode="auto">
          <a:xfrm>
            <a:off x="5064125" y="2906713"/>
            <a:ext cx="13954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(* In allen Spalten *)</a:t>
            </a:r>
            <a:endParaRPr lang="de-DE"/>
          </a:p>
        </p:txBody>
      </p:sp>
      <p:sp>
        <p:nvSpPr>
          <p:cNvPr id="21599" name="Rectangle 106"/>
          <p:cNvSpPr>
            <a:spLocks noChangeArrowheads="1"/>
          </p:cNvSpPr>
          <p:nvPr/>
        </p:nvSpPr>
        <p:spPr bwMode="auto">
          <a:xfrm>
            <a:off x="6459538" y="2906713"/>
            <a:ext cx="41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600" name="Rectangle 107"/>
          <p:cNvSpPr>
            <a:spLocks noChangeArrowheads="1"/>
          </p:cNvSpPr>
          <p:nvPr/>
        </p:nvSpPr>
        <p:spPr bwMode="auto">
          <a:xfrm>
            <a:off x="1187450" y="3100388"/>
            <a:ext cx="41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601" name="Rectangle 108"/>
          <p:cNvSpPr>
            <a:spLocks noChangeArrowheads="1"/>
          </p:cNvSpPr>
          <p:nvPr/>
        </p:nvSpPr>
        <p:spPr bwMode="auto">
          <a:xfrm>
            <a:off x="1228725" y="3100388"/>
            <a:ext cx="41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602" name="Rectangle 109"/>
          <p:cNvSpPr>
            <a:spLocks noChangeArrowheads="1"/>
          </p:cNvSpPr>
          <p:nvPr/>
        </p:nvSpPr>
        <p:spPr bwMode="auto">
          <a:xfrm>
            <a:off x="1577975" y="3100388"/>
            <a:ext cx="41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603" name="Rectangle 110"/>
          <p:cNvSpPr>
            <a:spLocks noChangeArrowheads="1"/>
          </p:cNvSpPr>
          <p:nvPr/>
        </p:nvSpPr>
        <p:spPr bwMode="auto">
          <a:xfrm>
            <a:off x="1833563" y="3100388"/>
            <a:ext cx="3492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 b="1">
                <a:solidFill>
                  <a:srgbClr val="006699"/>
                </a:solidFill>
                <a:latin typeface="Courier" charset="0"/>
              </a:rPr>
              <a:t>FOR</a:t>
            </a:r>
          </a:p>
        </p:txBody>
      </p:sp>
      <p:sp>
        <p:nvSpPr>
          <p:cNvPr id="21604" name="Rectangle 111"/>
          <p:cNvSpPr>
            <a:spLocks noChangeArrowheads="1"/>
          </p:cNvSpPr>
          <p:nvPr/>
        </p:nvSpPr>
        <p:spPr bwMode="auto">
          <a:xfrm>
            <a:off x="2128838" y="3100388"/>
            <a:ext cx="41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605" name="Rectangle 112"/>
          <p:cNvSpPr>
            <a:spLocks noChangeArrowheads="1"/>
          </p:cNvSpPr>
          <p:nvPr/>
        </p:nvSpPr>
        <p:spPr bwMode="auto">
          <a:xfrm>
            <a:off x="2235200" y="3100388"/>
            <a:ext cx="39754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 dirty="0">
                <a:solidFill>
                  <a:srgbClr val="000000"/>
                </a:solidFill>
                <a:latin typeface="Courier" charset="0"/>
              </a:rPr>
              <a:t>j</a:t>
            </a:r>
            <a:r>
              <a:rPr lang="de-DE" sz="1300" dirty="0" smtClean="0">
                <a:solidFill>
                  <a:srgbClr val="000000"/>
                </a:solidFill>
                <a:latin typeface="Courier" charset="0"/>
              </a:rPr>
              <a:t>:=1</a:t>
            </a:r>
            <a:endParaRPr lang="de-DE" dirty="0"/>
          </a:p>
        </p:txBody>
      </p:sp>
      <p:sp>
        <p:nvSpPr>
          <p:cNvPr id="21606" name="Rectangle 113"/>
          <p:cNvSpPr>
            <a:spLocks noChangeArrowheads="1"/>
          </p:cNvSpPr>
          <p:nvPr/>
        </p:nvSpPr>
        <p:spPr bwMode="auto">
          <a:xfrm>
            <a:off x="2663825" y="3100388"/>
            <a:ext cx="41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607" name="Rectangle 114"/>
          <p:cNvSpPr>
            <a:spLocks noChangeArrowheads="1"/>
          </p:cNvSpPr>
          <p:nvPr/>
        </p:nvSpPr>
        <p:spPr bwMode="auto">
          <a:xfrm>
            <a:off x="2665413" y="3108325"/>
            <a:ext cx="2301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 b="1" dirty="0">
                <a:solidFill>
                  <a:srgbClr val="006699"/>
                </a:solidFill>
                <a:latin typeface="Courier" charset="0"/>
              </a:rPr>
              <a:t>TO</a:t>
            </a:r>
          </a:p>
        </p:txBody>
      </p:sp>
      <p:sp>
        <p:nvSpPr>
          <p:cNvPr id="21608" name="Rectangle 115"/>
          <p:cNvSpPr>
            <a:spLocks noChangeArrowheads="1"/>
          </p:cNvSpPr>
          <p:nvPr/>
        </p:nvSpPr>
        <p:spPr bwMode="auto">
          <a:xfrm>
            <a:off x="2851150" y="3100388"/>
            <a:ext cx="21113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m </a:t>
            </a:r>
            <a:endParaRPr lang="de-DE"/>
          </a:p>
        </p:txBody>
      </p:sp>
      <p:sp>
        <p:nvSpPr>
          <p:cNvPr id="21609" name="Rectangle 116"/>
          <p:cNvSpPr>
            <a:spLocks noChangeArrowheads="1"/>
          </p:cNvSpPr>
          <p:nvPr/>
        </p:nvSpPr>
        <p:spPr bwMode="auto">
          <a:xfrm>
            <a:off x="3113088" y="3100388"/>
            <a:ext cx="2476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 b="1" dirty="0">
                <a:solidFill>
                  <a:srgbClr val="006699"/>
                </a:solidFill>
                <a:latin typeface="Courier" charset="0"/>
              </a:rPr>
              <a:t>DO</a:t>
            </a:r>
          </a:p>
        </p:txBody>
      </p:sp>
      <p:sp>
        <p:nvSpPr>
          <p:cNvPr id="21610" name="Rectangle 117"/>
          <p:cNvSpPr>
            <a:spLocks noChangeArrowheads="1"/>
          </p:cNvSpPr>
          <p:nvPr/>
        </p:nvSpPr>
        <p:spPr bwMode="auto">
          <a:xfrm>
            <a:off x="3309938" y="3100388"/>
            <a:ext cx="41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612" name="Rectangle 119"/>
          <p:cNvSpPr>
            <a:spLocks noChangeArrowheads="1"/>
          </p:cNvSpPr>
          <p:nvPr/>
        </p:nvSpPr>
        <p:spPr bwMode="auto">
          <a:xfrm>
            <a:off x="3771900" y="3100388"/>
            <a:ext cx="41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613" name="Rectangle 120"/>
          <p:cNvSpPr>
            <a:spLocks noChangeArrowheads="1"/>
          </p:cNvSpPr>
          <p:nvPr/>
        </p:nvSpPr>
        <p:spPr bwMode="auto">
          <a:xfrm>
            <a:off x="4418013" y="3100388"/>
            <a:ext cx="41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614" name="Rectangle 121"/>
          <p:cNvSpPr>
            <a:spLocks noChangeArrowheads="1"/>
          </p:cNvSpPr>
          <p:nvPr/>
        </p:nvSpPr>
        <p:spPr bwMode="auto">
          <a:xfrm>
            <a:off x="5064125" y="3100388"/>
            <a:ext cx="1793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(* </a:t>
            </a:r>
            <a:endParaRPr lang="de-DE"/>
          </a:p>
        </p:txBody>
      </p:sp>
      <p:sp>
        <p:nvSpPr>
          <p:cNvPr id="21615" name="Rectangle 122"/>
          <p:cNvSpPr>
            <a:spLocks noChangeArrowheads="1"/>
          </p:cNvSpPr>
          <p:nvPr/>
        </p:nvSpPr>
        <p:spPr bwMode="auto">
          <a:xfrm>
            <a:off x="5243513" y="3100388"/>
            <a:ext cx="89058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und Zeilen *)</a:t>
            </a:r>
            <a:endParaRPr lang="de-DE"/>
          </a:p>
        </p:txBody>
      </p:sp>
      <p:sp>
        <p:nvSpPr>
          <p:cNvPr id="21616" name="Rectangle 123"/>
          <p:cNvSpPr>
            <a:spLocks noChangeArrowheads="1"/>
          </p:cNvSpPr>
          <p:nvPr/>
        </p:nvSpPr>
        <p:spPr bwMode="auto">
          <a:xfrm>
            <a:off x="6135688" y="3100388"/>
            <a:ext cx="41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617" name="Rectangle 124"/>
          <p:cNvSpPr>
            <a:spLocks noChangeArrowheads="1"/>
          </p:cNvSpPr>
          <p:nvPr/>
        </p:nvSpPr>
        <p:spPr bwMode="auto">
          <a:xfrm>
            <a:off x="1187450" y="3295650"/>
            <a:ext cx="41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618" name="Rectangle 125"/>
          <p:cNvSpPr>
            <a:spLocks noChangeArrowheads="1"/>
          </p:cNvSpPr>
          <p:nvPr/>
        </p:nvSpPr>
        <p:spPr bwMode="auto">
          <a:xfrm>
            <a:off x="1228725" y="3295650"/>
            <a:ext cx="41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619" name="Rectangle 126"/>
          <p:cNvSpPr>
            <a:spLocks noChangeArrowheads="1"/>
          </p:cNvSpPr>
          <p:nvPr/>
        </p:nvSpPr>
        <p:spPr bwMode="auto">
          <a:xfrm>
            <a:off x="1577975" y="3295650"/>
            <a:ext cx="41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620" name="Rectangle 127"/>
          <p:cNvSpPr>
            <a:spLocks noChangeArrowheads="1"/>
          </p:cNvSpPr>
          <p:nvPr/>
        </p:nvSpPr>
        <p:spPr bwMode="auto">
          <a:xfrm>
            <a:off x="2220913" y="3295650"/>
            <a:ext cx="6064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Abstand</a:t>
            </a:r>
            <a:endParaRPr lang="de-DE"/>
          </a:p>
        </p:txBody>
      </p:sp>
      <p:sp>
        <p:nvSpPr>
          <p:cNvPr id="21621" name="Rectangle 128"/>
          <p:cNvSpPr>
            <a:spLocks noChangeArrowheads="1"/>
          </p:cNvSpPr>
          <p:nvPr/>
        </p:nvSpPr>
        <p:spPr bwMode="auto">
          <a:xfrm>
            <a:off x="2911475" y="3295650"/>
            <a:ext cx="1809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:= </a:t>
            </a:r>
            <a:endParaRPr lang="de-DE"/>
          </a:p>
        </p:txBody>
      </p:sp>
      <p:sp>
        <p:nvSpPr>
          <p:cNvPr id="21622" name="Rectangle 129"/>
          <p:cNvSpPr>
            <a:spLocks noChangeArrowheads="1"/>
          </p:cNvSpPr>
          <p:nvPr/>
        </p:nvSpPr>
        <p:spPr bwMode="auto">
          <a:xfrm>
            <a:off x="3090863" y="3295650"/>
            <a:ext cx="4667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ABS(x</a:t>
            </a:r>
            <a:endParaRPr lang="de-DE"/>
          </a:p>
        </p:txBody>
      </p:sp>
      <p:sp>
        <p:nvSpPr>
          <p:cNvPr id="21623" name="Rectangle 130"/>
          <p:cNvSpPr>
            <a:spLocks noChangeArrowheads="1"/>
          </p:cNvSpPr>
          <p:nvPr/>
        </p:nvSpPr>
        <p:spPr bwMode="auto">
          <a:xfrm>
            <a:off x="3584575" y="3295650"/>
            <a:ext cx="5556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-</a:t>
            </a:r>
            <a:endParaRPr lang="de-DE"/>
          </a:p>
        </p:txBody>
      </p:sp>
      <p:sp>
        <p:nvSpPr>
          <p:cNvPr id="21624" name="Rectangle 131"/>
          <p:cNvSpPr>
            <a:spLocks noChangeArrowheads="1"/>
          </p:cNvSpPr>
          <p:nvPr/>
        </p:nvSpPr>
        <p:spPr bwMode="auto">
          <a:xfrm>
            <a:off x="3683000" y="3295650"/>
            <a:ext cx="11906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w</a:t>
            </a:r>
            <a:endParaRPr lang="de-DE"/>
          </a:p>
        </p:txBody>
      </p:sp>
      <p:sp>
        <p:nvSpPr>
          <p:cNvPr id="21625" name="Rectangle 132"/>
          <p:cNvSpPr>
            <a:spLocks noChangeArrowheads="1"/>
          </p:cNvSpPr>
          <p:nvPr/>
        </p:nvSpPr>
        <p:spPr bwMode="auto">
          <a:xfrm>
            <a:off x="3781425" y="3295650"/>
            <a:ext cx="2444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[i,j]</a:t>
            </a:r>
            <a:endParaRPr lang="de-DE"/>
          </a:p>
        </p:txBody>
      </p:sp>
      <p:sp>
        <p:nvSpPr>
          <p:cNvPr id="21626" name="Rectangle 133"/>
          <p:cNvSpPr>
            <a:spLocks noChangeArrowheads="1"/>
          </p:cNvSpPr>
          <p:nvPr/>
        </p:nvSpPr>
        <p:spPr bwMode="auto">
          <a:xfrm>
            <a:off x="4024313" y="3295650"/>
            <a:ext cx="1016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);</a:t>
            </a:r>
            <a:endParaRPr lang="de-DE"/>
          </a:p>
        </p:txBody>
      </p:sp>
      <p:sp>
        <p:nvSpPr>
          <p:cNvPr id="21627" name="Rectangle 134"/>
          <p:cNvSpPr>
            <a:spLocks noChangeArrowheads="1"/>
          </p:cNvSpPr>
          <p:nvPr/>
        </p:nvSpPr>
        <p:spPr bwMode="auto">
          <a:xfrm>
            <a:off x="4221163" y="3295650"/>
            <a:ext cx="41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628" name="Rectangle 135"/>
          <p:cNvSpPr>
            <a:spLocks noChangeArrowheads="1"/>
          </p:cNvSpPr>
          <p:nvPr/>
        </p:nvSpPr>
        <p:spPr bwMode="auto">
          <a:xfrm>
            <a:off x="4262438" y="3295650"/>
            <a:ext cx="41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629" name="Rectangle 136"/>
          <p:cNvSpPr>
            <a:spLocks noChangeArrowheads="1"/>
          </p:cNvSpPr>
          <p:nvPr/>
        </p:nvSpPr>
        <p:spPr bwMode="auto">
          <a:xfrm>
            <a:off x="5065713" y="3321050"/>
            <a:ext cx="14351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(* suche Minimum *)</a:t>
            </a:r>
            <a:endParaRPr lang="de-DE"/>
          </a:p>
        </p:txBody>
      </p:sp>
      <p:sp>
        <p:nvSpPr>
          <p:cNvPr id="21630" name="Rectangle 138"/>
          <p:cNvSpPr>
            <a:spLocks noChangeArrowheads="1"/>
          </p:cNvSpPr>
          <p:nvPr/>
        </p:nvSpPr>
        <p:spPr bwMode="auto">
          <a:xfrm>
            <a:off x="1187450" y="3459163"/>
            <a:ext cx="41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631" name="Rectangle 140"/>
          <p:cNvSpPr>
            <a:spLocks noChangeArrowheads="1"/>
          </p:cNvSpPr>
          <p:nvPr/>
        </p:nvSpPr>
        <p:spPr bwMode="auto">
          <a:xfrm>
            <a:off x="1577975" y="3459163"/>
            <a:ext cx="41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632" name="Rectangle 141"/>
          <p:cNvSpPr>
            <a:spLocks noChangeArrowheads="1"/>
          </p:cNvSpPr>
          <p:nvPr/>
        </p:nvSpPr>
        <p:spPr bwMode="auto">
          <a:xfrm>
            <a:off x="2220913" y="3459163"/>
            <a:ext cx="13017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IF Abstand &lt; Min </a:t>
            </a:r>
            <a:endParaRPr lang="de-DE"/>
          </a:p>
        </p:txBody>
      </p:sp>
      <p:sp>
        <p:nvSpPr>
          <p:cNvPr id="21633" name="Rectangle 142"/>
          <p:cNvSpPr>
            <a:spLocks noChangeArrowheads="1"/>
          </p:cNvSpPr>
          <p:nvPr/>
        </p:nvSpPr>
        <p:spPr bwMode="auto">
          <a:xfrm>
            <a:off x="3897313" y="3459163"/>
            <a:ext cx="4603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 </a:t>
            </a:r>
            <a:endParaRPr lang="de-DE"/>
          </a:p>
        </p:txBody>
      </p:sp>
      <p:sp>
        <p:nvSpPr>
          <p:cNvPr id="21634" name="Rectangle 143"/>
          <p:cNvSpPr>
            <a:spLocks noChangeArrowheads="1"/>
          </p:cNvSpPr>
          <p:nvPr/>
        </p:nvSpPr>
        <p:spPr bwMode="auto">
          <a:xfrm>
            <a:off x="1187450" y="3652838"/>
            <a:ext cx="4603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 </a:t>
            </a:r>
            <a:endParaRPr lang="de-DE"/>
          </a:p>
        </p:txBody>
      </p:sp>
      <p:sp>
        <p:nvSpPr>
          <p:cNvPr id="21635" name="Rectangle 144"/>
          <p:cNvSpPr>
            <a:spLocks noChangeArrowheads="1"/>
          </p:cNvSpPr>
          <p:nvPr/>
        </p:nvSpPr>
        <p:spPr bwMode="auto">
          <a:xfrm>
            <a:off x="1285875" y="3652838"/>
            <a:ext cx="4603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 </a:t>
            </a:r>
            <a:endParaRPr lang="de-DE"/>
          </a:p>
        </p:txBody>
      </p:sp>
      <p:sp>
        <p:nvSpPr>
          <p:cNvPr id="21636" name="Rectangle 145"/>
          <p:cNvSpPr>
            <a:spLocks noChangeArrowheads="1"/>
          </p:cNvSpPr>
          <p:nvPr/>
        </p:nvSpPr>
        <p:spPr bwMode="auto">
          <a:xfrm>
            <a:off x="1577975" y="3652838"/>
            <a:ext cx="4603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 </a:t>
            </a:r>
            <a:endParaRPr lang="de-DE"/>
          </a:p>
        </p:txBody>
      </p:sp>
      <p:sp>
        <p:nvSpPr>
          <p:cNvPr id="21637" name="Rectangle 146"/>
          <p:cNvSpPr>
            <a:spLocks noChangeArrowheads="1"/>
          </p:cNvSpPr>
          <p:nvPr/>
        </p:nvSpPr>
        <p:spPr bwMode="auto">
          <a:xfrm>
            <a:off x="1833563" y="3652838"/>
            <a:ext cx="4603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 </a:t>
            </a:r>
            <a:endParaRPr lang="de-DE"/>
          </a:p>
        </p:txBody>
      </p:sp>
      <p:sp>
        <p:nvSpPr>
          <p:cNvPr id="21638" name="Rectangle 147"/>
          <p:cNvSpPr>
            <a:spLocks noChangeArrowheads="1"/>
          </p:cNvSpPr>
          <p:nvPr/>
        </p:nvSpPr>
        <p:spPr bwMode="auto">
          <a:xfrm>
            <a:off x="2479675" y="3652838"/>
            <a:ext cx="7620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THEN Min</a:t>
            </a:r>
            <a:endParaRPr lang="de-DE"/>
          </a:p>
        </p:txBody>
      </p:sp>
      <p:sp>
        <p:nvSpPr>
          <p:cNvPr id="21639" name="Rectangle 148"/>
          <p:cNvSpPr>
            <a:spLocks noChangeArrowheads="1"/>
          </p:cNvSpPr>
          <p:nvPr/>
        </p:nvSpPr>
        <p:spPr bwMode="auto">
          <a:xfrm>
            <a:off x="3268663" y="3652838"/>
            <a:ext cx="1397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:=</a:t>
            </a:r>
            <a:endParaRPr lang="de-DE"/>
          </a:p>
        </p:txBody>
      </p:sp>
      <p:sp>
        <p:nvSpPr>
          <p:cNvPr id="21640" name="Rectangle 149"/>
          <p:cNvSpPr>
            <a:spLocks noChangeArrowheads="1"/>
          </p:cNvSpPr>
          <p:nvPr/>
        </p:nvSpPr>
        <p:spPr bwMode="auto">
          <a:xfrm>
            <a:off x="3406775" y="3652838"/>
            <a:ext cx="606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Abstand</a:t>
            </a:r>
            <a:endParaRPr lang="de-DE"/>
          </a:p>
        </p:txBody>
      </p:sp>
      <p:sp>
        <p:nvSpPr>
          <p:cNvPr id="21641" name="Rectangle 150"/>
          <p:cNvSpPr>
            <a:spLocks noChangeArrowheads="1"/>
          </p:cNvSpPr>
          <p:nvPr/>
        </p:nvSpPr>
        <p:spPr bwMode="auto">
          <a:xfrm>
            <a:off x="4095750" y="3652838"/>
            <a:ext cx="873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; </a:t>
            </a:r>
            <a:endParaRPr lang="de-DE"/>
          </a:p>
        </p:txBody>
      </p:sp>
      <p:sp>
        <p:nvSpPr>
          <p:cNvPr id="21642" name="Rectangle 151"/>
          <p:cNvSpPr>
            <a:spLocks noChangeArrowheads="1"/>
          </p:cNvSpPr>
          <p:nvPr/>
        </p:nvSpPr>
        <p:spPr bwMode="auto">
          <a:xfrm>
            <a:off x="4184650" y="3652838"/>
            <a:ext cx="9921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vc.i:=i; vc.j:=j;</a:t>
            </a:r>
            <a:endParaRPr lang="de-DE"/>
          </a:p>
        </p:txBody>
      </p:sp>
      <p:sp>
        <p:nvSpPr>
          <p:cNvPr id="21643" name="Rectangle 152"/>
          <p:cNvSpPr>
            <a:spLocks noChangeArrowheads="1"/>
          </p:cNvSpPr>
          <p:nvPr/>
        </p:nvSpPr>
        <p:spPr bwMode="auto">
          <a:xfrm>
            <a:off x="5859463" y="3652838"/>
            <a:ext cx="4603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 </a:t>
            </a:r>
            <a:endParaRPr lang="de-DE"/>
          </a:p>
        </p:txBody>
      </p:sp>
      <p:sp>
        <p:nvSpPr>
          <p:cNvPr id="21644" name="Rectangle 153"/>
          <p:cNvSpPr>
            <a:spLocks noChangeArrowheads="1"/>
          </p:cNvSpPr>
          <p:nvPr/>
        </p:nvSpPr>
        <p:spPr bwMode="auto">
          <a:xfrm>
            <a:off x="1187450" y="3819525"/>
            <a:ext cx="460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 </a:t>
            </a:r>
            <a:endParaRPr lang="de-DE"/>
          </a:p>
        </p:txBody>
      </p:sp>
      <p:sp>
        <p:nvSpPr>
          <p:cNvPr id="21645" name="Rectangle 154"/>
          <p:cNvSpPr>
            <a:spLocks noChangeArrowheads="1"/>
          </p:cNvSpPr>
          <p:nvPr/>
        </p:nvSpPr>
        <p:spPr bwMode="auto">
          <a:xfrm>
            <a:off x="1285875" y="3819525"/>
            <a:ext cx="460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 </a:t>
            </a:r>
            <a:endParaRPr lang="de-DE"/>
          </a:p>
        </p:txBody>
      </p:sp>
      <p:sp>
        <p:nvSpPr>
          <p:cNvPr id="21646" name="Rectangle 155"/>
          <p:cNvSpPr>
            <a:spLocks noChangeArrowheads="1"/>
          </p:cNvSpPr>
          <p:nvPr/>
        </p:nvSpPr>
        <p:spPr bwMode="auto">
          <a:xfrm>
            <a:off x="1577975" y="3819525"/>
            <a:ext cx="460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 </a:t>
            </a:r>
            <a:endParaRPr lang="de-DE"/>
          </a:p>
        </p:txBody>
      </p:sp>
      <p:sp>
        <p:nvSpPr>
          <p:cNvPr id="21647" name="Rectangle 156"/>
          <p:cNvSpPr>
            <a:spLocks noChangeArrowheads="1"/>
          </p:cNvSpPr>
          <p:nvPr/>
        </p:nvSpPr>
        <p:spPr bwMode="auto">
          <a:xfrm>
            <a:off x="1985963" y="3819525"/>
            <a:ext cx="5318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    </a:t>
            </a:r>
            <a:r>
              <a:rPr lang="de-DE" sz="1300">
                <a:latin typeface="Courier" charset="0"/>
              </a:rPr>
              <a:t>END</a:t>
            </a:r>
            <a:endParaRPr lang="de-DE"/>
          </a:p>
        </p:txBody>
      </p:sp>
      <p:sp>
        <p:nvSpPr>
          <p:cNvPr id="21648" name="Rectangle 157"/>
          <p:cNvSpPr>
            <a:spLocks noChangeArrowheads="1"/>
          </p:cNvSpPr>
          <p:nvPr/>
        </p:nvSpPr>
        <p:spPr bwMode="auto">
          <a:xfrm>
            <a:off x="2524125" y="3819525"/>
            <a:ext cx="41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649" name="Rectangle 158"/>
          <p:cNvSpPr>
            <a:spLocks noChangeArrowheads="1"/>
          </p:cNvSpPr>
          <p:nvPr/>
        </p:nvSpPr>
        <p:spPr bwMode="auto">
          <a:xfrm>
            <a:off x="1187450" y="3983038"/>
            <a:ext cx="41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650" name="Rectangle 159"/>
          <p:cNvSpPr>
            <a:spLocks noChangeArrowheads="1"/>
          </p:cNvSpPr>
          <p:nvPr/>
        </p:nvSpPr>
        <p:spPr bwMode="auto">
          <a:xfrm>
            <a:off x="1228725" y="3983038"/>
            <a:ext cx="41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651" name="Rectangle 160"/>
          <p:cNvSpPr>
            <a:spLocks noChangeArrowheads="1"/>
          </p:cNvSpPr>
          <p:nvPr/>
        </p:nvSpPr>
        <p:spPr bwMode="auto">
          <a:xfrm>
            <a:off x="1577975" y="3983038"/>
            <a:ext cx="41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652" name="Rectangle 161"/>
          <p:cNvSpPr>
            <a:spLocks noChangeArrowheads="1"/>
          </p:cNvSpPr>
          <p:nvPr/>
        </p:nvSpPr>
        <p:spPr bwMode="auto">
          <a:xfrm>
            <a:off x="1833563" y="3983038"/>
            <a:ext cx="3476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 b="1">
                <a:solidFill>
                  <a:srgbClr val="006699"/>
                </a:solidFill>
                <a:latin typeface="Courier" charset="0"/>
              </a:rPr>
              <a:t>END</a:t>
            </a:r>
          </a:p>
        </p:txBody>
      </p:sp>
      <p:sp>
        <p:nvSpPr>
          <p:cNvPr id="21653" name="Rectangle 162"/>
          <p:cNvSpPr>
            <a:spLocks noChangeArrowheads="1"/>
          </p:cNvSpPr>
          <p:nvPr/>
        </p:nvSpPr>
        <p:spPr bwMode="auto">
          <a:xfrm>
            <a:off x="2128838" y="3983038"/>
            <a:ext cx="4603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 </a:t>
            </a:r>
            <a:endParaRPr lang="de-DE"/>
          </a:p>
        </p:txBody>
      </p:sp>
      <p:sp>
        <p:nvSpPr>
          <p:cNvPr id="21654" name="Rectangle 163"/>
          <p:cNvSpPr>
            <a:spLocks noChangeArrowheads="1"/>
          </p:cNvSpPr>
          <p:nvPr/>
        </p:nvSpPr>
        <p:spPr bwMode="auto">
          <a:xfrm>
            <a:off x="1187450" y="4148138"/>
            <a:ext cx="4603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 </a:t>
            </a:r>
            <a:endParaRPr lang="de-DE"/>
          </a:p>
        </p:txBody>
      </p:sp>
      <p:sp>
        <p:nvSpPr>
          <p:cNvPr id="21655" name="Rectangle 164"/>
          <p:cNvSpPr>
            <a:spLocks noChangeArrowheads="1"/>
          </p:cNvSpPr>
          <p:nvPr/>
        </p:nvSpPr>
        <p:spPr bwMode="auto">
          <a:xfrm>
            <a:off x="1285875" y="4148138"/>
            <a:ext cx="4603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 </a:t>
            </a:r>
            <a:endParaRPr lang="de-DE"/>
          </a:p>
        </p:txBody>
      </p:sp>
      <p:sp>
        <p:nvSpPr>
          <p:cNvPr id="21656" name="Rectangle 165"/>
          <p:cNvSpPr>
            <a:spLocks noChangeArrowheads="1"/>
          </p:cNvSpPr>
          <p:nvPr/>
        </p:nvSpPr>
        <p:spPr bwMode="auto">
          <a:xfrm>
            <a:off x="1577975" y="4148138"/>
            <a:ext cx="34766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 b="1">
                <a:solidFill>
                  <a:srgbClr val="006699"/>
                </a:solidFill>
                <a:latin typeface="Courier" charset="0"/>
              </a:rPr>
              <a:t>END</a:t>
            </a:r>
          </a:p>
        </p:txBody>
      </p:sp>
      <p:sp>
        <p:nvSpPr>
          <p:cNvPr id="21657" name="Rectangle 166"/>
          <p:cNvSpPr>
            <a:spLocks noChangeArrowheads="1"/>
          </p:cNvSpPr>
          <p:nvPr/>
        </p:nvSpPr>
        <p:spPr bwMode="auto">
          <a:xfrm>
            <a:off x="1873250" y="4148138"/>
            <a:ext cx="41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658" name="Rectangle 167"/>
          <p:cNvSpPr>
            <a:spLocks noChangeArrowheads="1"/>
          </p:cNvSpPr>
          <p:nvPr/>
        </p:nvSpPr>
        <p:spPr bwMode="auto">
          <a:xfrm>
            <a:off x="1187450" y="4338638"/>
            <a:ext cx="41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659" name="Rectangle 168"/>
          <p:cNvSpPr>
            <a:spLocks noChangeArrowheads="1"/>
          </p:cNvSpPr>
          <p:nvPr/>
        </p:nvSpPr>
        <p:spPr bwMode="auto">
          <a:xfrm>
            <a:off x="1228725" y="4338638"/>
            <a:ext cx="41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660" name="Rectangle 169"/>
          <p:cNvSpPr>
            <a:spLocks noChangeArrowheads="1"/>
          </p:cNvSpPr>
          <p:nvPr/>
        </p:nvSpPr>
        <p:spPr bwMode="auto">
          <a:xfrm>
            <a:off x="1577975" y="4338638"/>
            <a:ext cx="21558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 dirty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de-DE" sz="1300" b="1" dirty="0">
                <a:solidFill>
                  <a:srgbClr val="0000FF"/>
                </a:solidFill>
                <a:latin typeface="Tahoma" pitchFamily="34" charset="0"/>
              </a:rPr>
              <a:t>* Gewichte adaptieren </a:t>
            </a:r>
            <a:r>
              <a:rPr lang="de-DE" sz="1300" dirty="0">
                <a:solidFill>
                  <a:srgbClr val="0000FF"/>
                </a:solidFill>
                <a:latin typeface="Tahoma" pitchFamily="34" charset="0"/>
              </a:rPr>
              <a:t>*)</a:t>
            </a:r>
            <a:endParaRPr lang="de-DE" dirty="0">
              <a:latin typeface="Tahoma" pitchFamily="34" charset="0"/>
            </a:endParaRPr>
          </a:p>
        </p:txBody>
      </p:sp>
      <p:sp>
        <p:nvSpPr>
          <p:cNvPr id="21661" name="Rectangle 170"/>
          <p:cNvSpPr>
            <a:spLocks noChangeArrowheads="1"/>
          </p:cNvSpPr>
          <p:nvPr/>
        </p:nvSpPr>
        <p:spPr bwMode="auto">
          <a:xfrm>
            <a:off x="3292475" y="4338638"/>
            <a:ext cx="4603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FF"/>
                </a:solidFill>
                <a:latin typeface="Courier" charset="0"/>
              </a:rPr>
              <a:t> </a:t>
            </a:r>
            <a:endParaRPr lang="de-DE"/>
          </a:p>
        </p:txBody>
      </p:sp>
      <p:sp>
        <p:nvSpPr>
          <p:cNvPr id="21662" name="Rectangle 171"/>
          <p:cNvSpPr>
            <a:spLocks noChangeArrowheads="1"/>
          </p:cNvSpPr>
          <p:nvPr/>
        </p:nvSpPr>
        <p:spPr bwMode="auto">
          <a:xfrm>
            <a:off x="1187450" y="4540250"/>
            <a:ext cx="460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 </a:t>
            </a:r>
            <a:endParaRPr lang="de-DE"/>
          </a:p>
        </p:txBody>
      </p:sp>
      <p:sp>
        <p:nvSpPr>
          <p:cNvPr id="21663" name="Rectangle 172"/>
          <p:cNvSpPr>
            <a:spLocks noChangeArrowheads="1"/>
          </p:cNvSpPr>
          <p:nvPr/>
        </p:nvSpPr>
        <p:spPr bwMode="auto">
          <a:xfrm>
            <a:off x="1285875" y="4540250"/>
            <a:ext cx="460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 </a:t>
            </a:r>
            <a:endParaRPr lang="de-DE"/>
          </a:p>
        </p:txBody>
      </p:sp>
      <p:sp>
        <p:nvSpPr>
          <p:cNvPr id="21664" name="Rectangle 173"/>
          <p:cNvSpPr>
            <a:spLocks noChangeArrowheads="1"/>
          </p:cNvSpPr>
          <p:nvPr/>
        </p:nvSpPr>
        <p:spPr bwMode="auto">
          <a:xfrm>
            <a:off x="1577975" y="4540250"/>
            <a:ext cx="6207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 b="1">
                <a:solidFill>
                  <a:srgbClr val="006699"/>
                </a:solidFill>
                <a:latin typeface="Courier" charset="0"/>
              </a:rPr>
              <a:t>FOR</a:t>
            </a:r>
            <a:r>
              <a:rPr lang="de-DE" sz="1300">
                <a:solidFill>
                  <a:srgbClr val="000000"/>
                </a:solidFill>
                <a:latin typeface="Courier" charset="0"/>
              </a:rPr>
              <a:t> i:= </a:t>
            </a:r>
            <a:endParaRPr lang="de-DE"/>
          </a:p>
        </p:txBody>
      </p:sp>
      <p:sp>
        <p:nvSpPr>
          <p:cNvPr id="21665" name="Rectangle 174"/>
          <p:cNvSpPr>
            <a:spLocks noChangeArrowheads="1"/>
          </p:cNvSpPr>
          <p:nvPr/>
        </p:nvSpPr>
        <p:spPr bwMode="auto">
          <a:xfrm>
            <a:off x="2365375" y="4540250"/>
            <a:ext cx="24288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vc.i</a:t>
            </a:r>
            <a:endParaRPr lang="de-DE"/>
          </a:p>
        </p:txBody>
      </p:sp>
      <p:sp>
        <p:nvSpPr>
          <p:cNvPr id="21666" name="Rectangle 175"/>
          <p:cNvSpPr>
            <a:spLocks noChangeArrowheads="1"/>
          </p:cNvSpPr>
          <p:nvPr/>
        </p:nvSpPr>
        <p:spPr bwMode="auto">
          <a:xfrm>
            <a:off x="2609850" y="4540250"/>
            <a:ext cx="5556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-</a:t>
            </a:r>
            <a:endParaRPr lang="de-DE"/>
          </a:p>
        </p:txBody>
      </p:sp>
      <p:sp>
        <p:nvSpPr>
          <p:cNvPr id="21667" name="Rectangle 176"/>
          <p:cNvSpPr>
            <a:spLocks noChangeArrowheads="1"/>
          </p:cNvSpPr>
          <p:nvPr/>
        </p:nvSpPr>
        <p:spPr bwMode="auto">
          <a:xfrm>
            <a:off x="2706687" y="4552098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 dirty="0">
                <a:solidFill>
                  <a:srgbClr val="000000"/>
                </a:solidFill>
                <a:latin typeface="Symbol" pitchFamily="18" charset="2"/>
              </a:rPr>
              <a:t>s</a:t>
            </a:r>
            <a:endParaRPr lang="de-DE" dirty="0"/>
          </a:p>
        </p:txBody>
      </p:sp>
      <p:sp>
        <p:nvSpPr>
          <p:cNvPr id="21668" name="Rectangle 177"/>
          <p:cNvSpPr>
            <a:spLocks noChangeArrowheads="1"/>
          </p:cNvSpPr>
          <p:nvPr/>
        </p:nvSpPr>
        <p:spPr bwMode="auto">
          <a:xfrm>
            <a:off x="2803525" y="4540250"/>
            <a:ext cx="32226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 dirty="0">
                <a:solidFill>
                  <a:srgbClr val="000000"/>
                </a:solidFill>
                <a:latin typeface="Courier" charset="0"/>
              </a:rPr>
              <a:t> TO </a:t>
            </a:r>
            <a:endParaRPr lang="de-DE" dirty="0"/>
          </a:p>
        </p:txBody>
      </p:sp>
      <p:sp>
        <p:nvSpPr>
          <p:cNvPr id="21669" name="Rectangle 178"/>
          <p:cNvSpPr>
            <a:spLocks noChangeArrowheads="1"/>
          </p:cNvSpPr>
          <p:nvPr/>
        </p:nvSpPr>
        <p:spPr bwMode="auto">
          <a:xfrm>
            <a:off x="3198813" y="4540250"/>
            <a:ext cx="2428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vc.i</a:t>
            </a:r>
            <a:endParaRPr lang="de-DE"/>
          </a:p>
        </p:txBody>
      </p:sp>
      <p:sp>
        <p:nvSpPr>
          <p:cNvPr id="21670" name="Rectangle 179"/>
          <p:cNvSpPr>
            <a:spLocks noChangeArrowheads="1"/>
          </p:cNvSpPr>
          <p:nvPr/>
        </p:nvSpPr>
        <p:spPr bwMode="auto">
          <a:xfrm>
            <a:off x="3441700" y="4540250"/>
            <a:ext cx="968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+</a:t>
            </a:r>
            <a:endParaRPr lang="de-DE"/>
          </a:p>
        </p:txBody>
      </p:sp>
      <p:sp>
        <p:nvSpPr>
          <p:cNvPr id="21671" name="Rectangle 180"/>
          <p:cNvSpPr>
            <a:spLocks noChangeArrowheads="1"/>
          </p:cNvSpPr>
          <p:nvPr/>
        </p:nvSpPr>
        <p:spPr bwMode="auto">
          <a:xfrm>
            <a:off x="3513287" y="4537076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 dirty="0">
                <a:solidFill>
                  <a:srgbClr val="000000"/>
                </a:solidFill>
                <a:latin typeface="Symbol" pitchFamily="18" charset="2"/>
              </a:rPr>
              <a:t>s</a:t>
            </a:r>
            <a:endParaRPr lang="de-DE" dirty="0"/>
          </a:p>
        </p:txBody>
      </p:sp>
      <p:sp>
        <p:nvSpPr>
          <p:cNvPr id="21672" name="Rectangle 181"/>
          <p:cNvSpPr>
            <a:spLocks noChangeArrowheads="1"/>
          </p:cNvSpPr>
          <p:nvPr/>
        </p:nvSpPr>
        <p:spPr bwMode="auto">
          <a:xfrm>
            <a:off x="3636963" y="4540250"/>
            <a:ext cx="2936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 DO</a:t>
            </a:r>
            <a:endParaRPr lang="de-DE"/>
          </a:p>
        </p:txBody>
      </p:sp>
      <p:sp>
        <p:nvSpPr>
          <p:cNvPr id="21673" name="Rectangle 182"/>
          <p:cNvSpPr>
            <a:spLocks noChangeArrowheads="1"/>
          </p:cNvSpPr>
          <p:nvPr/>
        </p:nvSpPr>
        <p:spPr bwMode="auto">
          <a:xfrm>
            <a:off x="3932238" y="4540250"/>
            <a:ext cx="41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674" name="Rectangle 183"/>
          <p:cNvSpPr>
            <a:spLocks noChangeArrowheads="1"/>
          </p:cNvSpPr>
          <p:nvPr/>
        </p:nvSpPr>
        <p:spPr bwMode="auto">
          <a:xfrm>
            <a:off x="3973513" y="4540250"/>
            <a:ext cx="41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675" name="Rectangle 184"/>
          <p:cNvSpPr>
            <a:spLocks noChangeArrowheads="1"/>
          </p:cNvSpPr>
          <p:nvPr/>
        </p:nvSpPr>
        <p:spPr bwMode="auto">
          <a:xfrm>
            <a:off x="4418013" y="4540250"/>
            <a:ext cx="41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676" name="Rectangle 185"/>
          <p:cNvSpPr>
            <a:spLocks noChangeArrowheads="1"/>
          </p:cNvSpPr>
          <p:nvPr/>
        </p:nvSpPr>
        <p:spPr bwMode="auto">
          <a:xfrm>
            <a:off x="5064125" y="4540250"/>
            <a:ext cx="9366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(* Evaluiere 2</a:t>
            </a:r>
            <a:endParaRPr lang="de-DE"/>
          </a:p>
        </p:txBody>
      </p:sp>
      <p:sp>
        <p:nvSpPr>
          <p:cNvPr id="21677" name="Rectangle 186"/>
          <p:cNvSpPr>
            <a:spLocks noChangeArrowheads="1"/>
          </p:cNvSpPr>
          <p:nvPr/>
        </p:nvSpPr>
        <p:spPr bwMode="auto">
          <a:xfrm>
            <a:off x="6000750" y="4540250"/>
            <a:ext cx="5556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-</a:t>
            </a:r>
            <a:endParaRPr lang="de-DE"/>
          </a:p>
        </p:txBody>
      </p:sp>
      <p:sp>
        <p:nvSpPr>
          <p:cNvPr id="21678" name="Rectangle 187"/>
          <p:cNvSpPr>
            <a:spLocks noChangeArrowheads="1"/>
          </p:cNvSpPr>
          <p:nvPr/>
        </p:nvSpPr>
        <p:spPr bwMode="auto">
          <a:xfrm>
            <a:off x="6054725" y="4540250"/>
            <a:ext cx="4778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dim. *)</a:t>
            </a:r>
            <a:endParaRPr lang="de-DE"/>
          </a:p>
        </p:txBody>
      </p:sp>
      <p:sp>
        <p:nvSpPr>
          <p:cNvPr id="21679" name="Rectangle 188"/>
          <p:cNvSpPr>
            <a:spLocks noChangeArrowheads="1"/>
          </p:cNvSpPr>
          <p:nvPr/>
        </p:nvSpPr>
        <p:spPr bwMode="auto">
          <a:xfrm>
            <a:off x="6532563" y="4540250"/>
            <a:ext cx="41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680" name="Rectangle 189"/>
          <p:cNvSpPr>
            <a:spLocks noChangeArrowheads="1"/>
          </p:cNvSpPr>
          <p:nvPr/>
        </p:nvSpPr>
        <p:spPr bwMode="auto">
          <a:xfrm>
            <a:off x="1187450" y="4746625"/>
            <a:ext cx="41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681" name="Rectangle 190"/>
          <p:cNvSpPr>
            <a:spLocks noChangeArrowheads="1"/>
          </p:cNvSpPr>
          <p:nvPr/>
        </p:nvSpPr>
        <p:spPr bwMode="auto">
          <a:xfrm>
            <a:off x="1228725" y="4746625"/>
            <a:ext cx="41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682" name="Rectangle 191"/>
          <p:cNvSpPr>
            <a:spLocks noChangeArrowheads="1"/>
          </p:cNvSpPr>
          <p:nvPr/>
        </p:nvSpPr>
        <p:spPr bwMode="auto">
          <a:xfrm>
            <a:off x="1704975" y="4746625"/>
            <a:ext cx="6207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 b="1">
                <a:solidFill>
                  <a:srgbClr val="006699"/>
                </a:solidFill>
                <a:latin typeface="Courier" charset="0"/>
              </a:rPr>
              <a:t>FOR</a:t>
            </a:r>
            <a:r>
              <a:rPr lang="de-DE" sz="1300">
                <a:solidFill>
                  <a:srgbClr val="000000"/>
                </a:solidFill>
                <a:latin typeface="Courier" charset="0"/>
              </a:rPr>
              <a:t> j:= </a:t>
            </a:r>
            <a:endParaRPr lang="de-DE"/>
          </a:p>
        </p:txBody>
      </p:sp>
      <p:sp>
        <p:nvSpPr>
          <p:cNvPr id="21683" name="Rectangle 192"/>
          <p:cNvSpPr>
            <a:spLocks noChangeArrowheads="1"/>
          </p:cNvSpPr>
          <p:nvPr/>
        </p:nvSpPr>
        <p:spPr bwMode="auto">
          <a:xfrm>
            <a:off x="2492375" y="4746625"/>
            <a:ext cx="24288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vc.j</a:t>
            </a:r>
            <a:endParaRPr lang="de-DE"/>
          </a:p>
        </p:txBody>
      </p:sp>
      <p:sp>
        <p:nvSpPr>
          <p:cNvPr id="21684" name="Rectangle 193"/>
          <p:cNvSpPr>
            <a:spLocks noChangeArrowheads="1"/>
          </p:cNvSpPr>
          <p:nvPr/>
        </p:nvSpPr>
        <p:spPr bwMode="auto">
          <a:xfrm>
            <a:off x="2736850" y="4746625"/>
            <a:ext cx="5556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-</a:t>
            </a:r>
            <a:endParaRPr lang="de-DE"/>
          </a:p>
        </p:txBody>
      </p:sp>
      <p:sp>
        <p:nvSpPr>
          <p:cNvPr id="21685" name="Rectangle 194"/>
          <p:cNvSpPr>
            <a:spLocks noChangeArrowheads="1"/>
          </p:cNvSpPr>
          <p:nvPr/>
        </p:nvSpPr>
        <p:spPr bwMode="auto">
          <a:xfrm>
            <a:off x="2843213" y="4743451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Symbol" pitchFamily="18" charset="2"/>
              </a:rPr>
              <a:t>s</a:t>
            </a:r>
            <a:endParaRPr lang="de-DE"/>
          </a:p>
        </p:txBody>
      </p:sp>
      <p:sp>
        <p:nvSpPr>
          <p:cNvPr id="21686" name="Rectangle 195"/>
          <p:cNvSpPr>
            <a:spLocks noChangeArrowheads="1"/>
          </p:cNvSpPr>
          <p:nvPr/>
        </p:nvSpPr>
        <p:spPr bwMode="auto">
          <a:xfrm>
            <a:off x="2930525" y="4746625"/>
            <a:ext cx="32226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 TO </a:t>
            </a:r>
            <a:endParaRPr lang="de-DE"/>
          </a:p>
        </p:txBody>
      </p:sp>
      <p:sp>
        <p:nvSpPr>
          <p:cNvPr id="21687" name="Rectangle 196"/>
          <p:cNvSpPr>
            <a:spLocks noChangeArrowheads="1"/>
          </p:cNvSpPr>
          <p:nvPr/>
        </p:nvSpPr>
        <p:spPr bwMode="auto">
          <a:xfrm>
            <a:off x="3325813" y="4746625"/>
            <a:ext cx="2428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vc.j</a:t>
            </a:r>
            <a:endParaRPr lang="de-DE"/>
          </a:p>
        </p:txBody>
      </p:sp>
      <p:sp>
        <p:nvSpPr>
          <p:cNvPr id="21688" name="Rectangle 197"/>
          <p:cNvSpPr>
            <a:spLocks noChangeArrowheads="1"/>
          </p:cNvSpPr>
          <p:nvPr/>
        </p:nvSpPr>
        <p:spPr bwMode="auto">
          <a:xfrm>
            <a:off x="3568700" y="4746625"/>
            <a:ext cx="968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+</a:t>
            </a:r>
            <a:endParaRPr lang="de-DE"/>
          </a:p>
        </p:txBody>
      </p:sp>
      <p:sp>
        <p:nvSpPr>
          <p:cNvPr id="21689" name="Rectangle 198"/>
          <p:cNvSpPr>
            <a:spLocks noChangeArrowheads="1"/>
          </p:cNvSpPr>
          <p:nvPr/>
        </p:nvSpPr>
        <p:spPr bwMode="auto">
          <a:xfrm>
            <a:off x="3640287" y="4743451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Symbol" pitchFamily="18" charset="2"/>
              </a:rPr>
              <a:t>s</a:t>
            </a:r>
            <a:endParaRPr lang="de-DE"/>
          </a:p>
        </p:txBody>
      </p:sp>
      <p:sp>
        <p:nvSpPr>
          <p:cNvPr id="21690" name="Rectangle 199"/>
          <p:cNvSpPr>
            <a:spLocks noChangeArrowheads="1"/>
          </p:cNvSpPr>
          <p:nvPr/>
        </p:nvSpPr>
        <p:spPr bwMode="auto">
          <a:xfrm>
            <a:off x="3763963" y="4746625"/>
            <a:ext cx="2936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 DO</a:t>
            </a:r>
            <a:endParaRPr lang="de-DE"/>
          </a:p>
        </p:txBody>
      </p:sp>
      <p:sp>
        <p:nvSpPr>
          <p:cNvPr id="21691" name="Rectangle 200"/>
          <p:cNvSpPr>
            <a:spLocks noChangeArrowheads="1"/>
          </p:cNvSpPr>
          <p:nvPr/>
        </p:nvSpPr>
        <p:spPr bwMode="auto">
          <a:xfrm>
            <a:off x="4059238" y="4746625"/>
            <a:ext cx="41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692" name="Rectangle 201"/>
          <p:cNvSpPr>
            <a:spLocks noChangeArrowheads="1"/>
          </p:cNvSpPr>
          <p:nvPr/>
        </p:nvSpPr>
        <p:spPr bwMode="auto">
          <a:xfrm>
            <a:off x="4100513" y="4746625"/>
            <a:ext cx="41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693" name="Rectangle 202"/>
          <p:cNvSpPr>
            <a:spLocks noChangeArrowheads="1"/>
          </p:cNvSpPr>
          <p:nvPr/>
        </p:nvSpPr>
        <p:spPr bwMode="auto">
          <a:xfrm>
            <a:off x="4418013" y="4746625"/>
            <a:ext cx="41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694" name="Rectangle 203"/>
          <p:cNvSpPr>
            <a:spLocks noChangeArrowheads="1"/>
          </p:cNvSpPr>
          <p:nvPr/>
        </p:nvSpPr>
        <p:spPr bwMode="auto">
          <a:xfrm>
            <a:off x="5064125" y="4746625"/>
            <a:ext cx="14255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(* Nachbarschaft um </a:t>
            </a:r>
            <a:endParaRPr lang="de-DE"/>
          </a:p>
        </p:txBody>
      </p:sp>
      <p:sp>
        <p:nvSpPr>
          <p:cNvPr id="21695" name="Rectangle 204"/>
          <p:cNvSpPr>
            <a:spLocks noChangeArrowheads="1"/>
          </p:cNvSpPr>
          <p:nvPr/>
        </p:nvSpPr>
        <p:spPr bwMode="auto">
          <a:xfrm>
            <a:off x="6486525" y="4746625"/>
            <a:ext cx="730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 i="1">
                <a:solidFill>
                  <a:srgbClr val="000000"/>
                </a:solidFill>
                <a:latin typeface="Times New Roman" pitchFamily="18" charset="0"/>
              </a:rPr>
              <a:t>c</a:t>
            </a:r>
            <a:endParaRPr lang="de-DE"/>
          </a:p>
        </p:txBody>
      </p:sp>
      <p:sp>
        <p:nvSpPr>
          <p:cNvPr id="21696" name="Rectangle 205"/>
          <p:cNvSpPr>
            <a:spLocks noChangeArrowheads="1"/>
          </p:cNvSpPr>
          <p:nvPr/>
        </p:nvSpPr>
        <p:spPr bwMode="auto">
          <a:xfrm>
            <a:off x="6557963" y="4746625"/>
            <a:ext cx="1793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*) </a:t>
            </a:r>
            <a:endParaRPr lang="de-DE"/>
          </a:p>
        </p:txBody>
      </p:sp>
      <p:sp>
        <p:nvSpPr>
          <p:cNvPr id="21697" name="Rectangle 206"/>
          <p:cNvSpPr>
            <a:spLocks noChangeArrowheads="1"/>
          </p:cNvSpPr>
          <p:nvPr/>
        </p:nvSpPr>
        <p:spPr bwMode="auto">
          <a:xfrm>
            <a:off x="6738938" y="4746625"/>
            <a:ext cx="41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698" name="Rectangle 207"/>
          <p:cNvSpPr>
            <a:spLocks noChangeArrowheads="1"/>
          </p:cNvSpPr>
          <p:nvPr/>
        </p:nvSpPr>
        <p:spPr bwMode="auto">
          <a:xfrm>
            <a:off x="1187450" y="4941888"/>
            <a:ext cx="4603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 </a:t>
            </a:r>
            <a:endParaRPr lang="de-DE"/>
          </a:p>
        </p:txBody>
      </p:sp>
      <p:sp>
        <p:nvSpPr>
          <p:cNvPr id="21699" name="Rectangle 208"/>
          <p:cNvSpPr>
            <a:spLocks noChangeArrowheads="1"/>
          </p:cNvSpPr>
          <p:nvPr/>
        </p:nvSpPr>
        <p:spPr bwMode="auto">
          <a:xfrm>
            <a:off x="1577975" y="4941888"/>
            <a:ext cx="4603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 </a:t>
            </a:r>
            <a:endParaRPr lang="de-DE"/>
          </a:p>
        </p:txBody>
      </p:sp>
      <p:sp>
        <p:nvSpPr>
          <p:cNvPr id="21700" name="Rectangle 210"/>
          <p:cNvSpPr>
            <a:spLocks noChangeArrowheads="1"/>
          </p:cNvSpPr>
          <p:nvPr/>
        </p:nvSpPr>
        <p:spPr bwMode="auto">
          <a:xfrm>
            <a:off x="1833563" y="4941888"/>
            <a:ext cx="14763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IF</a:t>
            </a:r>
            <a:endParaRPr lang="de-DE"/>
          </a:p>
        </p:txBody>
      </p:sp>
      <p:sp>
        <p:nvSpPr>
          <p:cNvPr id="21701" name="Rectangle 211"/>
          <p:cNvSpPr>
            <a:spLocks noChangeArrowheads="1"/>
          </p:cNvSpPr>
          <p:nvPr/>
        </p:nvSpPr>
        <p:spPr bwMode="auto">
          <a:xfrm>
            <a:off x="2030413" y="4941888"/>
            <a:ext cx="3048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i&gt;0 </a:t>
            </a:r>
            <a:endParaRPr lang="de-DE"/>
          </a:p>
        </p:txBody>
      </p:sp>
      <p:sp>
        <p:nvSpPr>
          <p:cNvPr id="21702" name="Rectangle 212"/>
          <p:cNvSpPr>
            <a:spLocks noChangeArrowheads="1"/>
          </p:cNvSpPr>
          <p:nvPr/>
        </p:nvSpPr>
        <p:spPr bwMode="auto">
          <a:xfrm>
            <a:off x="2335213" y="4941888"/>
            <a:ext cx="3476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AND</a:t>
            </a:r>
            <a:endParaRPr lang="de-DE"/>
          </a:p>
        </p:txBody>
      </p:sp>
      <p:sp>
        <p:nvSpPr>
          <p:cNvPr id="21703" name="Rectangle 213"/>
          <p:cNvSpPr>
            <a:spLocks noChangeArrowheads="1"/>
          </p:cNvSpPr>
          <p:nvPr/>
        </p:nvSpPr>
        <p:spPr bwMode="auto">
          <a:xfrm>
            <a:off x="2630488" y="4941888"/>
            <a:ext cx="4857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i&lt;= m </a:t>
            </a:r>
            <a:endParaRPr lang="de-DE"/>
          </a:p>
        </p:txBody>
      </p:sp>
      <p:sp>
        <p:nvSpPr>
          <p:cNvPr id="21704" name="Rectangle 214"/>
          <p:cNvSpPr>
            <a:spLocks noChangeArrowheads="1"/>
          </p:cNvSpPr>
          <p:nvPr/>
        </p:nvSpPr>
        <p:spPr bwMode="auto">
          <a:xfrm>
            <a:off x="3113088" y="4941888"/>
            <a:ext cx="3476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AND</a:t>
            </a:r>
            <a:endParaRPr lang="de-DE"/>
          </a:p>
        </p:txBody>
      </p:sp>
      <p:sp>
        <p:nvSpPr>
          <p:cNvPr id="21705" name="Rectangle 215"/>
          <p:cNvSpPr>
            <a:spLocks noChangeArrowheads="1"/>
          </p:cNvSpPr>
          <p:nvPr/>
        </p:nvSpPr>
        <p:spPr bwMode="auto">
          <a:xfrm>
            <a:off x="3408363" y="4941888"/>
            <a:ext cx="3048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j&gt;0 </a:t>
            </a:r>
            <a:endParaRPr lang="de-DE"/>
          </a:p>
        </p:txBody>
      </p:sp>
      <p:sp>
        <p:nvSpPr>
          <p:cNvPr id="21706" name="Rectangle 216"/>
          <p:cNvSpPr>
            <a:spLocks noChangeArrowheads="1"/>
          </p:cNvSpPr>
          <p:nvPr/>
        </p:nvSpPr>
        <p:spPr bwMode="auto">
          <a:xfrm>
            <a:off x="3713163" y="4941888"/>
            <a:ext cx="7620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AND j&lt;=m</a:t>
            </a:r>
            <a:endParaRPr lang="de-DE"/>
          </a:p>
        </p:txBody>
      </p:sp>
      <p:sp>
        <p:nvSpPr>
          <p:cNvPr id="21707" name="Rectangle 217"/>
          <p:cNvSpPr>
            <a:spLocks noChangeArrowheads="1"/>
          </p:cNvSpPr>
          <p:nvPr/>
        </p:nvSpPr>
        <p:spPr bwMode="auto">
          <a:xfrm>
            <a:off x="4502150" y="4941888"/>
            <a:ext cx="41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708" name="Rectangle 218"/>
          <p:cNvSpPr>
            <a:spLocks noChangeArrowheads="1"/>
          </p:cNvSpPr>
          <p:nvPr/>
        </p:nvSpPr>
        <p:spPr bwMode="auto">
          <a:xfrm>
            <a:off x="4543425" y="4941888"/>
            <a:ext cx="44926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THEN</a:t>
            </a:r>
            <a:endParaRPr lang="de-DE"/>
          </a:p>
        </p:txBody>
      </p:sp>
      <p:sp>
        <p:nvSpPr>
          <p:cNvPr id="21709" name="Rectangle 219"/>
          <p:cNvSpPr>
            <a:spLocks noChangeArrowheads="1"/>
          </p:cNvSpPr>
          <p:nvPr/>
        </p:nvSpPr>
        <p:spPr bwMode="auto">
          <a:xfrm>
            <a:off x="4937125" y="4941888"/>
            <a:ext cx="4603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 </a:t>
            </a:r>
            <a:endParaRPr lang="de-DE"/>
          </a:p>
        </p:txBody>
      </p:sp>
      <p:sp>
        <p:nvSpPr>
          <p:cNvPr id="21710" name="Rectangle 220"/>
          <p:cNvSpPr>
            <a:spLocks noChangeArrowheads="1"/>
          </p:cNvSpPr>
          <p:nvPr/>
        </p:nvSpPr>
        <p:spPr bwMode="auto">
          <a:xfrm>
            <a:off x="5064125" y="4941888"/>
            <a:ext cx="4603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 </a:t>
            </a:r>
            <a:endParaRPr lang="de-DE"/>
          </a:p>
        </p:txBody>
      </p:sp>
      <p:sp>
        <p:nvSpPr>
          <p:cNvPr id="21711" name="Rectangle 221"/>
          <p:cNvSpPr>
            <a:spLocks noChangeArrowheads="1"/>
          </p:cNvSpPr>
          <p:nvPr/>
        </p:nvSpPr>
        <p:spPr bwMode="auto">
          <a:xfrm>
            <a:off x="5162550" y="4941888"/>
            <a:ext cx="15589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(* Vorsicht am Rand *)</a:t>
            </a:r>
            <a:endParaRPr lang="de-DE"/>
          </a:p>
        </p:txBody>
      </p:sp>
      <p:sp>
        <p:nvSpPr>
          <p:cNvPr id="21712" name="Rectangle 222"/>
          <p:cNvSpPr>
            <a:spLocks noChangeArrowheads="1"/>
          </p:cNvSpPr>
          <p:nvPr/>
        </p:nvSpPr>
        <p:spPr bwMode="auto">
          <a:xfrm>
            <a:off x="6721475" y="4941888"/>
            <a:ext cx="4603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 </a:t>
            </a:r>
            <a:endParaRPr lang="de-DE"/>
          </a:p>
        </p:txBody>
      </p:sp>
      <p:sp>
        <p:nvSpPr>
          <p:cNvPr id="21713" name="Rectangle 223"/>
          <p:cNvSpPr>
            <a:spLocks noChangeArrowheads="1"/>
          </p:cNvSpPr>
          <p:nvPr/>
        </p:nvSpPr>
        <p:spPr bwMode="auto">
          <a:xfrm>
            <a:off x="1187450" y="5135563"/>
            <a:ext cx="4603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 </a:t>
            </a:r>
            <a:endParaRPr lang="de-DE"/>
          </a:p>
        </p:txBody>
      </p:sp>
      <p:sp>
        <p:nvSpPr>
          <p:cNvPr id="21714" name="Rectangle 224"/>
          <p:cNvSpPr>
            <a:spLocks noChangeArrowheads="1"/>
          </p:cNvSpPr>
          <p:nvPr/>
        </p:nvSpPr>
        <p:spPr bwMode="auto">
          <a:xfrm>
            <a:off x="1285875" y="5135563"/>
            <a:ext cx="4603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 </a:t>
            </a:r>
            <a:endParaRPr lang="de-DE"/>
          </a:p>
        </p:txBody>
      </p:sp>
      <p:sp>
        <p:nvSpPr>
          <p:cNvPr id="21715" name="Rectangle 225"/>
          <p:cNvSpPr>
            <a:spLocks noChangeArrowheads="1"/>
          </p:cNvSpPr>
          <p:nvPr/>
        </p:nvSpPr>
        <p:spPr bwMode="auto">
          <a:xfrm>
            <a:off x="1577975" y="5135563"/>
            <a:ext cx="4603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 </a:t>
            </a:r>
            <a:endParaRPr lang="de-DE"/>
          </a:p>
        </p:txBody>
      </p:sp>
      <p:sp>
        <p:nvSpPr>
          <p:cNvPr id="21716" name="Rectangle 226"/>
          <p:cNvSpPr>
            <a:spLocks noChangeArrowheads="1"/>
          </p:cNvSpPr>
          <p:nvPr/>
        </p:nvSpPr>
        <p:spPr bwMode="auto">
          <a:xfrm>
            <a:off x="1833563" y="5135563"/>
            <a:ext cx="4603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 </a:t>
            </a:r>
            <a:endParaRPr lang="de-DE"/>
          </a:p>
        </p:txBody>
      </p:sp>
      <p:sp>
        <p:nvSpPr>
          <p:cNvPr id="21717" name="Rectangle 227"/>
          <p:cNvSpPr>
            <a:spLocks noChangeArrowheads="1"/>
          </p:cNvSpPr>
          <p:nvPr/>
        </p:nvSpPr>
        <p:spPr bwMode="auto">
          <a:xfrm>
            <a:off x="2479675" y="5135563"/>
            <a:ext cx="11906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w</a:t>
            </a:r>
            <a:endParaRPr lang="de-DE"/>
          </a:p>
        </p:txBody>
      </p:sp>
      <p:sp>
        <p:nvSpPr>
          <p:cNvPr id="21718" name="Rectangle 228"/>
          <p:cNvSpPr>
            <a:spLocks noChangeArrowheads="1"/>
          </p:cNvSpPr>
          <p:nvPr/>
        </p:nvSpPr>
        <p:spPr bwMode="auto">
          <a:xfrm>
            <a:off x="2578100" y="5135563"/>
            <a:ext cx="2857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[i,j] </a:t>
            </a:r>
            <a:endParaRPr lang="de-DE"/>
          </a:p>
        </p:txBody>
      </p:sp>
      <p:sp>
        <p:nvSpPr>
          <p:cNvPr id="21719" name="Rectangle 229"/>
          <p:cNvSpPr>
            <a:spLocks noChangeArrowheads="1"/>
          </p:cNvSpPr>
          <p:nvPr/>
        </p:nvSpPr>
        <p:spPr bwMode="auto">
          <a:xfrm>
            <a:off x="2863850" y="5135563"/>
            <a:ext cx="26193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= w</a:t>
            </a:r>
            <a:endParaRPr lang="de-DE"/>
          </a:p>
        </p:txBody>
      </p:sp>
      <p:sp>
        <p:nvSpPr>
          <p:cNvPr id="21720" name="Rectangle 230"/>
          <p:cNvSpPr>
            <a:spLocks noChangeArrowheads="1"/>
          </p:cNvSpPr>
          <p:nvPr/>
        </p:nvSpPr>
        <p:spPr bwMode="auto">
          <a:xfrm>
            <a:off x="3159125" y="5135563"/>
            <a:ext cx="2857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[i,j] </a:t>
            </a:r>
            <a:endParaRPr lang="de-DE"/>
          </a:p>
        </p:txBody>
      </p:sp>
      <p:sp>
        <p:nvSpPr>
          <p:cNvPr id="21721" name="Rectangle 231"/>
          <p:cNvSpPr>
            <a:spLocks noChangeArrowheads="1"/>
          </p:cNvSpPr>
          <p:nvPr/>
        </p:nvSpPr>
        <p:spPr bwMode="auto">
          <a:xfrm>
            <a:off x="3443288" y="5135563"/>
            <a:ext cx="9683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 dirty="0">
                <a:solidFill>
                  <a:srgbClr val="000000"/>
                </a:solidFill>
                <a:latin typeface="Courier" charset="0"/>
              </a:rPr>
              <a:t>+</a:t>
            </a:r>
            <a:endParaRPr lang="de-DE" dirty="0"/>
          </a:p>
        </p:txBody>
      </p:sp>
      <p:sp>
        <p:nvSpPr>
          <p:cNvPr id="21722" name="Rectangle 232"/>
          <p:cNvSpPr>
            <a:spLocks noChangeArrowheads="1"/>
          </p:cNvSpPr>
          <p:nvPr/>
        </p:nvSpPr>
        <p:spPr bwMode="auto">
          <a:xfrm>
            <a:off x="3541713" y="5135563"/>
            <a:ext cx="41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723" name="Rectangle 233"/>
          <p:cNvSpPr>
            <a:spLocks noChangeArrowheads="1"/>
          </p:cNvSpPr>
          <p:nvPr/>
        </p:nvSpPr>
        <p:spPr bwMode="auto">
          <a:xfrm>
            <a:off x="3584575" y="5135563"/>
            <a:ext cx="149079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1.0/FLOAT</a:t>
            </a:r>
            <a:r>
              <a:rPr lang="de-DE" sz="1300" dirty="0" smtClean="0">
                <a:solidFill>
                  <a:srgbClr val="000000"/>
                </a:solidFill>
                <a:latin typeface="Courier" charset="0"/>
              </a:rPr>
              <a:t>(t)*(x</a:t>
            </a:r>
            <a:endParaRPr lang="de-DE" dirty="0"/>
          </a:p>
        </p:txBody>
      </p:sp>
      <p:grpSp>
        <p:nvGrpSpPr>
          <p:cNvPr id="21724" name="Group 285"/>
          <p:cNvGrpSpPr>
            <a:grpSpLocks/>
          </p:cNvGrpSpPr>
          <p:nvPr/>
        </p:nvGrpSpPr>
        <p:grpSpPr bwMode="auto">
          <a:xfrm>
            <a:off x="5087144" y="5135563"/>
            <a:ext cx="536575" cy="257175"/>
            <a:chOff x="3313" y="3235"/>
            <a:chExt cx="338" cy="125"/>
          </a:xfrm>
        </p:grpSpPr>
        <p:sp>
          <p:nvSpPr>
            <p:cNvPr id="21770" name="Rectangle 234"/>
            <p:cNvSpPr>
              <a:spLocks noChangeArrowheads="1"/>
            </p:cNvSpPr>
            <p:nvPr/>
          </p:nvSpPr>
          <p:spPr bwMode="auto">
            <a:xfrm>
              <a:off x="3313" y="3235"/>
              <a:ext cx="3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300" dirty="0">
                  <a:solidFill>
                    <a:srgbClr val="000000"/>
                  </a:solidFill>
                  <a:latin typeface="Times New Roman" pitchFamily="18" charset="0"/>
                </a:rPr>
                <a:t>-</a:t>
              </a:r>
              <a:endParaRPr lang="de-DE" dirty="0"/>
            </a:p>
          </p:txBody>
        </p:sp>
        <p:sp>
          <p:nvSpPr>
            <p:cNvPr id="21771" name="Rectangle 235"/>
            <p:cNvSpPr>
              <a:spLocks noChangeArrowheads="1"/>
            </p:cNvSpPr>
            <p:nvPr/>
          </p:nvSpPr>
          <p:spPr bwMode="auto">
            <a:xfrm>
              <a:off x="3348" y="3235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Courier" charset="0"/>
                </a:rPr>
                <a:t>w</a:t>
              </a:r>
              <a:endParaRPr lang="de-DE"/>
            </a:p>
          </p:txBody>
        </p:sp>
        <p:sp>
          <p:nvSpPr>
            <p:cNvPr id="21772" name="Rectangle 236"/>
            <p:cNvSpPr>
              <a:spLocks noChangeArrowheads="1"/>
            </p:cNvSpPr>
            <p:nvPr/>
          </p:nvSpPr>
          <p:spPr bwMode="auto">
            <a:xfrm>
              <a:off x="3410" y="3235"/>
              <a:ext cx="15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300" dirty="0">
                  <a:solidFill>
                    <a:srgbClr val="000000"/>
                  </a:solidFill>
                  <a:latin typeface="Times New Roman" pitchFamily="18" charset="0"/>
                </a:rPr>
                <a:t>[</a:t>
              </a:r>
              <a:r>
                <a:rPr lang="de-DE" sz="1300" dirty="0" err="1">
                  <a:solidFill>
                    <a:srgbClr val="000000"/>
                  </a:solidFill>
                  <a:latin typeface="Times New Roman" pitchFamily="18" charset="0"/>
                </a:rPr>
                <a:t>i,j</a:t>
              </a:r>
              <a:r>
                <a:rPr lang="de-DE" sz="1300" dirty="0">
                  <a:solidFill>
                    <a:srgbClr val="000000"/>
                  </a:solidFill>
                  <a:latin typeface="Times New Roman" pitchFamily="18" charset="0"/>
                </a:rPr>
                <a:t>]</a:t>
              </a:r>
              <a:endParaRPr lang="de-DE" dirty="0"/>
            </a:p>
          </p:txBody>
        </p:sp>
        <p:sp>
          <p:nvSpPr>
            <p:cNvPr id="21773" name="Rectangle 237"/>
            <p:cNvSpPr>
              <a:spLocks noChangeArrowheads="1"/>
            </p:cNvSpPr>
            <p:nvPr/>
          </p:nvSpPr>
          <p:spPr bwMode="auto">
            <a:xfrm>
              <a:off x="3563" y="3235"/>
              <a:ext cx="3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300" dirty="0">
                  <a:solidFill>
                    <a:srgbClr val="000000"/>
                  </a:solidFill>
                  <a:latin typeface="Courier" charset="0"/>
                </a:rPr>
                <a:t>)</a:t>
              </a:r>
              <a:endParaRPr lang="de-DE" dirty="0"/>
            </a:p>
          </p:txBody>
        </p:sp>
        <p:sp>
          <p:nvSpPr>
            <p:cNvPr id="21774" name="Rectangle 238"/>
            <p:cNvSpPr>
              <a:spLocks noChangeArrowheads="1"/>
            </p:cNvSpPr>
            <p:nvPr/>
          </p:nvSpPr>
          <p:spPr bwMode="auto">
            <a:xfrm>
              <a:off x="3625" y="3235"/>
              <a:ext cx="2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</p:grpSp>
      <p:sp>
        <p:nvSpPr>
          <p:cNvPr id="21725" name="Rectangle 239"/>
          <p:cNvSpPr>
            <a:spLocks noChangeArrowheads="1"/>
          </p:cNvSpPr>
          <p:nvPr/>
        </p:nvSpPr>
        <p:spPr bwMode="auto">
          <a:xfrm>
            <a:off x="1187450" y="5302250"/>
            <a:ext cx="41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726" name="Rectangle 240"/>
          <p:cNvSpPr>
            <a:spLocks noChangeArrowheads="1"/>
          </p:cNvSpPr>
          <p:nvPr/>
        </p:nvSpPr>
        <p:spPr bwMode="auto">
          <a:xfrm>
            <a:off x="1228725" y="5302250"/>
            <a:ext cx="41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727" name="Rectangle 241"/>
          <p:cNvSpPr>
            <a:spLocks noChangeArrowheads="1"/>
          </p:cNvSpPr>
          <p:nvPr/>
        </p:nvSpPr>
        <p:spPr bwMode="auto">
          <a:xfrm>
            <a:off x="1577975" y="5302250"/>
            <a:ext cx="2476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     </a:t>
            </a:r>
            <a:endParaRPr lang="de-DE"/>
          </a:p>
        </p:txBody>
      </p:sp>
      <p:sp>
        <p:nvSpPr>
          <p:cNvPr id="21728" name="Rectangle 242"/>
          <p:cNvSpPr>
            <a:spLocks noChangeArrowheads="1"/>
          </p:cNvSpPr>
          <p:nvPr/>
        </p:nvSpPr>
        <p:spPr bwMode="auto">
          <a:xfrm>
            <a:off x="1827213" y="5302250"/>
            <a:ext cx="4953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ENDIF</a:t>
            </a:r>
            <a:endParaRPr lang="de-DE"/>
          </a:p>
        </p:txBody>
      </p:sp>
      <p:sp>
        <p:nvSpPr>
          <p:cNvPr id="21729" name="Rectangle 244"/>
          <p:cNvSpPr>
            <a:spLocks noChangeArrowheads="1"/>
          </p:cNvSpPr>
          <p:nvPr/>
        </p:nvSpPr>
        <p:spPr bwMode="auto">
          <a:xfrm>
            <a:off x="1187450" y="5465763"/>
            <a:ext cx="41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730" name="Rectangle 245"/>
          <p:cNvSpPr>
            <a:spLocks noChangeArrowheads="1"/>
          </p:cNvSpPr>
          <p:nvPr/>
        </p:nvSpPr>
        <p:spPr bwMode="auto">
          <a:xfrm>
            <a:off x="1228725" y="5465763"/>
            <a:ext cx="41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731" name="Rectangle 246"/>
          <p:cNvSpPr>
            <a:spLocks noChangeArrowheads="1"/>
          </p:cNvSpPr>
          <p:nvPr/>
        </p:nvSpPr>
        <p:spPr bwMode="auto">
          <a:xfrm>
            <a:off x="1704975" y="5465763"/>
            <a:ext cx="34766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 b="1">
                <a:solidFill>
                  <a:srgbClr val="006699"/>
                </a:solidFill>
                <a:latin typeface="Courier" charset="0"/>
              </a:rPr>
              <a:t>END</a:t>
            </a:r>
            <a:endParaRPr lang="de-DE" b="1">
              <a:solidFill>
                <a:srgbClr val="006699"/>
              </a:solidFill>
            </a:endParaRPr>
          </a:p>
        </p:txBody>
      </p:sp>
      <p:sp>
        <p:nvSpPr>
          <p:cNvPr id="21732" name="Rectangle 247"/>
          <p:cNvSpPr>
            <a:spLocks noChangeArrowheads="1"/>
          </p:cNvSpPr>
          <p:nvPr/>
        </p:nvSpPr>
        <p:spPr bwMode="auto">
          <a:xfrm>
            <a:off x="2000250" y="5465763"/>
            <a:ext cx="4603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 </a:t>
            </a:r>
            <a:endParaRPr lang="de-DE"/>
          </a:p>
        </p:txBody>
      </p:sp>
      <p:sp>
        <p:nvSpPr>
          <p:cNvPr id="21733" name="Rectangle 248"/>
          <p:cNvSpPr>
            <a:spLocks noChangeArrowheads="1"/>
          </p:cNvSpPr>
          <p:nvPr/>
        </p:nvSpPr>
        <p:spPr bwMode="auto">
          <a:xfrm>
            <a:off x="1187450" y="5659438"/>
            <a:ext cx="4603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 </a:t>
            </a:r>
            <a:endParaRPr lang="de-DE"/>
          </a:p>
        </p:txBody>
      </p:sp>
      <p:sp>
        <p:nvSpPr>
          <p:cNvPr id="21734" name="Rectangle 249"/>
          <p:cNvSpPr>
            <a:spLocks noChangeArrowheads="1"/>
          </p:cNvSpPr>
          <p:nvPr/>
        </p:nvSpPr>
        <p:spPr bwMode="auto">
          <a:xfrm>
            <a:off x="1285875" y="5659438"/>
            <a:ext cx="4603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 </a:t>
            </a:r>
            <a:endParaRPr lang="de-DE"/>
          </a:p>
        </p:txBody>
      </p:sp>
      <p:sp>
        <p:nvSpPr>
          <p:cNvPr id="21735" name="Rectangle 250"/>
          <p:cNvSpPr>
            <a:spLocks noChangeArrowheads="1"/>
          </p:cNvSpPr>
          <p:nvPr/>
        </p:nvSpPr>
        <p:spPr bwMode="auto">
          <a:xfrm>
            <a:off x="1577975" y="5659438"/>
            <a:ext cx="3937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 b="1">
                <a:solidFill>
                  <a:srgbClr val="006699"/>
                </a:solidFill>
                <a:latin typeface="Courier" charset="0"/>
              </a:rPr>
              <a:t>END</a:t>
            </a:r>
            <a:r>
              <a:rPr lang="de-DE" sz="1300">
                <a:solidFill>
                  <a:srgbClr val="000000"/>
                </a:solidFill>
                <a:latin typeface="Courier" charset="0"/>
              </a:rPr>
              <a:t> </a:t>
            </a:r>
            <a:endParaRPr lang="de-DE"/>
          </a:p>
        </p:txBody>
      </p:sp>
      <p:sp>
        <p:nvSpPr>
          <p:cNvPr id="21736" name="Rectangle 251"/>
          <p:cNvSpPr>
            <a:spLocks noChangeArrowheads="1"/>
          </p:cNvSpPr>
          <p:nvPr/>
        </p:nvSpPr>
        <p:spPr bwMode="auto">
          <a:xfrm>
            <a:off x="1971675" y="5659438"/>
            <a:ext cx="32226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(*i*)</a:t>
            </a:r>
            <a:endParaRPr lang="de-DE"/>
          </a:p>
        </p:txBody>
      </p:sp>
      <p:sp>
        <p:nvSpPr>
          <p:cNvPr id="21737" name="Rectangle 252"/>
          <p:cNvSpPr>
            <a:spLocks noChangeArrowheads="1"/>
          </p:cNvSpPr>
          <p:nvPr/>
        </p:nvSpPr>
        <p:spPr bwMode="auto">
          <a:xfrm>
            <a:off x="2293938" y="5659438"/>
            <a:ext cx="4603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 </a:t>
            </a:r>
            <a:endParaRPr lang="de-DE"/>
          </a:p>
        </p:txBody>
      </p:sp>
      <p:sp>
        <p:nvSpPr>
          <p:cNvPr id="21738" name="Rectangle 253"/>
          <p:cNvSpPr>
            <a:spLocks noChangeArrowheads="1"/>
          </p:cNvSpPr>
          <p:nvPr/>
        </p:nvSpPr>
        <p:spPr bwMode="auto">
          <a:xfrm>
            <a:off x="1187450" y="5851525"/>
            <a:ext cx="460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 </a:t>
            </a:r>
            <a:endParaRPr lang="de-DE"/>
          </a:p>
        </p:txBody>
      </p:sp>
      <p:sp>
        <p:nvSpPr>
          <p:cNvPr id="21739" name="Rectangle 254"/>
          <p:cNvSpPr>
            <a:spLocks noChangeArrowheads="1"/>
          </p:cNvSpPr>
          <p:nvPr/>
        </p:nvSpPr>
        <p:spPr bwMode="auto">
          <a:xfrm>
            <a:off x="1285875" y="5851525"/>
            <a:ext cx="460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 </a:t>
            </a:r>
            <a:endParaRPr lang="de-DE"/>
          </a:p>
        </p:txBody>
      </p:sp>
      <p:sp>
        <p:nvSpPr>
          <p:cNvPr id="21740" name="Rectangle 255"/>
          <p:cNvSpPr>
            <a:spLocks noChangeArrowheads="1"/>
          </p:cNvSpPr>
          <p:nvPr/>
        </p:nvSpPr>
        <p:spPr bwMode="auto">
          <a:xfrm>
            <a:off x="1577975" y="5851525"/>
            <a:ext cx="10382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GrafikAnzeige</a:t>
            </a:r>
            <a:endParaRPr lang="de-DE"/>
          </a:p>
        </p:txBody>
      </p:sp>
      <p:sp>
        <p:nvSpPr>
          <p:cNvPr id="21741" name="Rectangle 256"/>
          <p:cNvSpPr>
            <a:spLocks noChangeArrowheads="1"/>
          </p:cNvSpPr>
          <p:nvPr/>
        </p:nvSpPr>
        <p:spPr bwMode="auto">
          <a:xfrm>
            <a:off x="2859088" y="5851525"/>
            <a:ext cx="3175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(t,w)</a:t>
            </a:r>
            <a:endParaRPr lang="de-DE"/>
          </a:p>
        </p:txBody>
      </p:sp>
      <p:sp>
        <p:nvSpPr>
          <p:cNvPr id="21742" name="Rectangle 257"/>
          <p:cNvSpPr>
            <a:spLocks noChangeArrowheads="1"/>
          </p:cNvSpPr>
          <p:nvPr/>
        </p:nvSpPr>
        <p:spPr bwMode="auto">
          <a:xfrm>
            <a:off x="3175000" y="5851525"/>
            <a:ext cx="460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 </a:t>
            </a:r>
            <a:endParaRPr lang="de-DE"/>
          </a:p>
        </p:txBody>
      </p:sp>
      <p:sp>
        <p:nvSpPr>
          <p:cNvPr id="21743" name="Rectangle 258"/>
          <p:cNvSpPr>
            <a:spLocks noChangeArrowheads="1"/>
          </p:cNvSpPr>
          <p:nvPr/>
        </p:nvSpPr>
        <p:spPr bwMode="auto">
          <a:xfrm>
            <a:off x="3771900" y="5851525"/>
            <a:ext cx="460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 </a:t>
            </a:r>
            <a:endParaRPr lang="de-DE"/>
          </a:p>
        </p:txBody>
      </p:sp>
      <p:sp>
        <p:nvSpPr>
          <p:cNvPr id="21744" name="Rectangle 259"/>
          <p:cNvSpPr>
            <a:spLocks noChangeArrowheads="1"/>
          </p:cNvSpPr>
          <p:nvPr/>
        </p:nvSpPr>
        <p:spPr bwMode="auto">
          <a:xfrm>
            <a:off x="4418013" y="5851525"/>
            <a:ext cx="5556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(</a:t>
            </a:r>
            <a:endParaRPr lang="de-DE"/>
          </a:p>
        </p:txBody>
      </p:sp>
      <p:sp>
        <p:nvSpPr>
          <p:cNvPr id="21745" name="Rectangle 260"/>
          <p:cNvSpPr>
            <a:spLocks noChangeArrowheads="1"/>
          </p:cNvSpPr>
          <p:nvPr/>
        </p:nvSpPr>
        <p:spPr bwMode="auto">
          <a:xfrm>
            <a:off x="4516438" y="5851525"/>
            <a:ext cx="21193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* Visualisierung der Iteration *)</a:t>
            </a:r>
            <a:endParaRPr lang="de-DE"/>
          </a:p>
        </p:txBody>
      </p:sp>
      <p:sp>
        <p:nvSpPr>
          <p:cNvPr id="21746" name="Rectangle 261"/>
          <p:cNvSpPr>
            <a:spLocks noChangeArrowheads="1"/>
          </p:cNvSpPr>
          <p:nvPr/>
        </p:nvSpPr>
        <p:spPr bwMode="auto">
          <a:xfrm>
            <a:off x="6635750" y="5851525"/>
            <a:ext cx="460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 </a:t>
            </a:r>
            <a:endParaRPr lang="de-DE"/>
          </a:p>
        </p:txBody>
      </p:sp>
      <p:sp>
        <p:nvSpPr>
          <p:cNvPr id="21747" name="Rectangle 262"/>
          <p:cNvSpPr>
            <a:spLocks noChangeArrowheads="1"/>
          </p:cNvSpPr>
          <p:nvPr/>
        </p:nvSpPr>
        <p:spPr bwMode="auto">
          <a:xfrm>
            <a:off x="1187450" y="6057900"/>
            <a:ext cx="460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 </a:t>
            </a:r>
            <a:endParaRPr lang="de-DE"/>
          </a:p>
        </p:txBody>
      </p:sp>
      <p:sp>
        <p:nvSpPr>
          <p:cNvPr id="21748" name="Rectangle 263"/>
          <p:cNvSpPr>
            <a:spLocks noChangeArrowheads="1"/>
          </p:cNvSpPr>
          <p:nvPr/>
        </p:nvSpPr>
        <p:spPr bwMode="auto">
          <a:xfrm>
            <a:off x="1285875" y="6057900"/>
            <a:ext cx="460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 </a:t>
            </a:r>
            <a:endParaRPr lang="de-DE"/>
          </a:p>
        </p:txBody>
      </p:sp>
      <p:sp>
        <p:nvSpPr>
          <p:cNvPr id="21749" name="Rectangle 264"/>
          <p:cNvSpPr>
            <a:spLocks noChangeArrowheads="1"/>
          </p:cNvSpPr>
          <p:nvPr/>
        </p:nvSpPr>
        <p:spPr bwMode="auto">
          <a:xfrm>
            <a:off x="1577975" y="6057900"/>
            <a:ext cx="5334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upDate</a:t>
            </a:r>
            <a:endParaRPr lang="de-DE"/>
          </a:p>
        </p:txBody>
      </p:sp>
      <p:sp>
        <p:nvSpPr>
          <p:cNvPr id="21750" name="Rectangle 265"/>
          <p:cNvSpPr>
            <a:spLocks noChangeArrowheads="1"/>
          </p:cNvSpPr>
          <p:nvPr/>
        </p:nvSpPr>
        <p:spPr bwMode="auto">
          <a:xfrm>
            <a:off x="2168525" y="6057900"/>
            <a:ext cx="5556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(</a:t>
            </a:r>
            <a:endParaRPr lang="de-DE"/>
          </a:p>
        </p:txBody>
      </p:sp>
      <p:sp>
        <p:nvSpPr>
          <p:cNvPr id="21751" name="Rectangle 266"/>
          <p:cNvSpPr>
            <a:spLocks noChangeArrowheads="1"/>
          </p:cNvSpPr>
          <p:nvPr/>
        </p:nvSpPr>
        <p:spPr bwMode="auto">
          <a:xfrm>
            <a:off x="2224088" y="6018213"/>
            <a:ext cx="1000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Symbol" pitchFamily="18" charset="2"/>
              </a:rPr>
              <a:t>s</a:t>
            </a:r>
            <a:endParaRPr lang="de-DE"/>
          </a:p>
        </p:txBody>
      </p:sp>
      <p:sp>
        <p:nvSpPr>
          <p:cNvPr id="21752" name="Rectangle 267"/>
          <p:cNvSpPr>
            <a:spLocks noChangeArrowheads="1"/>
          </p:cNvSpPr>
          <p:nvPr/>
        </p:nvSpPr>
        <p:spPr bwMode="auto">
          <a:xfrm>
            <a:off x="2319338" y="6057900"/>
            <a:ext cx="1428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,t)</a:t>
            </a:r>
            <a:endParaRPr lang="de-DE"/>
          </a:p>
        </p:txBody>
      </p:sp>
      <p:sp>
        <p:nvSpPr>
          <p:cNvPr id="21753" name="Rectangle 268"/>
          <p:cNvSpPr>
            <a:spLocks noChangeArrowheads="1"/>
          </p:cNvSpPr>
          <p:nvPr/>
        </p:nvSpPr>
        <p:spPr bwMode="auto">
          <a:xfrm>
            <a:off x="2462213" y="6057900"/>
            <a:ext cx="41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754" name="Rectangle 269"/>
          <p:cNvSpPr>
            <a:spLocks noChangeArrowheads="1"/>
          </p:cNvSpPr>
          <p:nvPr/>
        </p:nvSpPr>
        <p:spPr bwMode="auto">
          <a:xfrm>
            <a:off x="2503488" y="6057900"/>
            <a:ext cx="41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755" name="Rectangle 270"/>
          <p:cNvSpPr>
            <a:spLocks noChangeArrowheads="1"/>
          </p:cNvSpPr>
          <p:nvPr/>
        </p:nvSpPr>
        <p:spPr bwMode="auto">
          <a:xfrm>
            <a:off x="3125788" y="6057900"/>
            <a:ext cx="41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756" name="Rectangle 271"/>
          <p:cNvSpPr>
            <a:spLocks noChangeArrowheads="1"/>
          </p:cNvSpPr>
          <p:nvPr/>
        </p:nvSpPr>
        <p:spPr bwMode="auto">
          <a:xfrm>
            <a:off x="3771900" y="6057900"/>
            <a:ext cx="41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757" name="Rectangle 272"/>
          <p:cNvSpPr>
            <a:spLocks noChangeArrowheads="1"/>
          </p:cNvSpPr>
          <p:nvPr/>
        </p:nvSpPr>
        <p:spPr bwMode="auto">
          <a:xfrm>
            <a:off x="4418013" y="6057900"/>
            <a:ext cx="4270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(* Ver</a:t>
            </a:r>
            <a:endParaRPr lang="de-DE"/>
          </a:p>
        </p:txBody>
      </p:sp>
      <p:sp>
        <p:nvSpPr>
          <p:cNvPr id="21758" name="Rectangle 273"/>
          <p:cNvSpPr>
            <a:spLocks noChangeArrowheads="1"/>
          </p:cNvSpPr>
          <p:nvPr/>
        </p:nvSpPr>
        <p:spPr bwMode="auto">
          <a:xfrm>
            <a:off x="4843463" y="6057900"/>
            <a:ext cx="246856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kleinerung des Nachbarschaftsradius </a:t>
            </a:r>
            <a:endParaRPr lang="de-DE"/>
          </a:p>
        </p:txBody>
      </p:sp>
      <p:sp>
        <p:nvSpPr>
          <p:cNvPr id="21759" name="Rectangle 274"/>
          <p:cNvSpPr>
            <a:spLocks noChangeArrowheads="1"/>
          </p:cNvSpPr>
          <p:nvPr/>
        </p:nvSpPr>
        <p:spPr bwMode="auto">
          <a:xfrm>
            <a:off x="7310438" y="6018213"/>
            <a:ext cx="1000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Symbol" pitchFamily="18" charset="2"/>
              </a:rPr>
              <a:t>s</a:t>
            </a:r>
            <a:endParaRPr lang="de-DE"/>
          </a:p>
        </p:txBody>
      </p:sp>
      <p:sp>
        <p:nvSpPr>
          <p:cNvPr id="21760" name="Rectangle 275"/>
          <p:cNvSpPr>
            <a:spLocks noChangeArrowheads="1"/>
          </p:cNvSpPr>
          <p:nvPr/>
        </p:nvSpPr>
        <p:spPr bwMode="auto">
          <a:xfrm>
            <a:off x="7405688" y="6057900"/>
            <a:ext cx="1793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*)</a:t>
            </a:r>
            <a:endParaRPr lang="de-DE"/>
          </a:p>
        </p:txBody>
      </p:sp>
      <p:sp>
        <p:nvSpPr>
          <p:cNvPr id="21761" name="Rectangle 276"/>
          <p:cNvSpPr>
            <a:spLocks noChangeArrowheads="1"/>
          </p:cNvSpPr>
          <p:nvPr/>
        </p:nvSpPr>
        <p:spPr bwMode="auto">
          <a:xfrm>
            <a:off x="7586663" y="6057900"/>
            <a:ext cx="460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 </a:t>
            </a:r>
            <a:endParaRPr lang="de-DE"/>
          </a:p>
        </p:txBody>
      </p:sp>
      <p:sp>
        <p:nvSpPr>
          <p:cNvPr id="21762" name="Rectangle 277"/>
          <p:cNvSpPr>
            <a:spLocks noChangeArrowheads="1"/>
          </p:cNvSpPr>
          <p:nvPr/>
        </p:nvSpPr>
        <p:spPr bwMode="auto">
          <a:xfrm>
            <a:off x="7685088" y="6057900"/>
            <a:ext cx="460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 </a:t>
            </a:r>
            <a:endParaRPr lang="de-DE"/>
          </a:p>
        </p:txBody>
      </p:sp>
      <p:sp>
        <p:nvSpPr>
          <p:cNvPr id="21763" name="Rectangle 278"/>
          <p:cNvSpPr>
            <a:spLocks noChangeArrowheads="1"/>
          </p:cNvSpPr>
          <p:nvPr/>
        </p:nvSpPr>
        <p:spPr bwMode="auto">
          <a:xfrm>
            <a:off x="1187450" y="6253163"/>
            <a:ext cx="4603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 </a:t>
            </a:r>
            <a:endParaRPr lang="de-DE"/>
          </a:p>
        </p:txBody>
      </p:sp>
      <p:sp>
        <p:nvSpPr>
          <p:cNvPr id="21764" name="Rectangle 279"/>
          <p:cNvSpPr>
            <a:spLocks noChangeArrowheads="1"/>
          </p:cNvSpPr>
          <p:nvPr/>
        </p:nvSpPr>
        <p:spPr bwMode="auto">
          <a:xfrm>
            <a:off x="1344613" y="6240463"/>
            <a:ext cx="3476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 b="1">
                <a:solidFill>
                  <a:srgbClr val="006699"/>
                </a:solidFill>
                <a:latin typeface="Courier" charset="0"/>
              </a:rPr>
              <a:t>END</a:t>
            </a:r>
            <a:endParaRPr lang="de-DE" b="1">
              <a:solidFill>
                <a:srgbClr val="006699"/>
              </a:solidFill>
            </a:endParaRPr>
          </a:p>
        </p:txBody>
      </p:sp>
      <p:sp>
        <p:nvSpPr>
          <p:cNvPr id="21765" name="Rectangle 280"/>
          <p:cNvSpPr>
            <a:spLocks noChangeArrowheads="1"/>
          </p:cNvSpPr>
          <p:nvPr/>
        </p:nvSpPr>
        <p:spPr bwMode="auto">
          <a:xfrm>
            <a:off x="1835150" y="6237288"/>
            <a:ext cx="36353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(*t*)</a:t>
            </a:r>
            <a:endParaRPr lang="de-DE"/>
          </a:p>
        </p:txBody>
      </p:sp>
      <p:sp>
        <p:nvSpPr>
          <p:cNvPr id="21766" name="Rectangle 281"/>
          <p:cNvSpPr>
            <a:spLocks noChangeArrowheads="1"/>
          </p:cNvSpPr>
          <p:nvPr/>
        </p:nvSpPr>
        <p:spPr bwMode="auto">
          <a:xfrm>
            <a:off x="2105025" y="6253163"/>
            <a:ext cx="41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767" name="Rectangle 282"/>
          <p:cNvSpPr>
            <a:spLocks noChangeArrowheads="1"/>
          </p:cNvSpPr>
          <p:nvPr/>
        </p:nvSpPr>
        <p:spPr bwMode="auto">
          <a:xfrm>
            <a:off x="1187450" y="6418263"/>
            <a:ext cx="4603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00"/>
                </a:solidFill>
                <a:latin typeface="Courier" charset="0"/>
              </a:rPr>
              <a:t> </a:t>
            </a:r>
            <a:endParaRPr lang="de-DE"/>
          </a:p>
        </p:txBody>
      </p:sp>
      <p:sp>
        <p:nvSpPr>
          <p:cNvPr id="21768" name="Rectangle 284"/>
          <p:cNvSpPr>
            <a:spLocks noChangeArrowheads="1"/>
          </p:cNvSpPr>
          <p:nvPr/>
        </p:nvSpPr>
        <p:spPr bwMode="auto">
          <a:xfrm>
            <a:off x="2173288" y="6543675"/>
            <a:ext cx="539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7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21769" name="Fußzeilenplatzhalter 270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  <a:endParaRPr lang="de-DE" sz="100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nimBg="1"/>
      <p:bldP spid="11059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4F0F3AA5-B697-4784-A714-007C6BCACB2C}" type="slidenum">
              <a:rPr lang="de-DE" sz="1000" smtClean="0"/>
              <a:pPr/>
              <a:t>21</a:t>
            </a:fld>
            <a:r>
              <a:rPr lang="de-DE" sz="1000" smtClean="0"/>
              <a:t> -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Überwachte adaptive Vektorquantisierung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268413"/>
            <a:ext cx="8532812" cy="1628775"/>
          </a:xfrm>
        </p:spPr>
        <p:txBody>
          <a:bodyPr/>
          <a:lstStyle/>
          <a:p>
            <a:pPr marL="0" indent="0"/>
            <a:r>
              <a:rPr lang="de-DE" smtClean="0"/>
              <a:t>Klasse bekannt: Lerne die Klassengrenzen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2534" name="Object 4"/>
          <p:cNvGraphicFramePr>
            <a:graphicFrameLocks noChangeAspect="1"/>
          </p:cNvGraphicFramePr>
          <p:nvPr/>
        </p:nvGraphicFramePr>
        <p:xfrm>
          <a:off x="4279900" y="2762250"/>
          <a:ext cx="4419600" cy="145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2" name="Equation" r:id="rId3" imgW="1816100" imgH="596900" progId="Equation.DSMT4">
                  <p:embed/>
                </p:oleObj>
              </mc:Choice>
              <mc:Fallback>
                <p:oleObj name="Equation" r:id="rId3" imgW="1816100" imgH="596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900" y="2762250"/>
                        <a:ext cx="4419600" cy="145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2228850" y="3006725"/>
            <a:ext cx="22225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de-DE"/>
              <a:t>mit  </a:t>
            </a:r>
            <a:r>
              <a:rPr lang="de-DE" sz="2400">
                <a:latin typeface="TIMES" charset="0"/>
                <a:cs typeface="Times New Roman" pitchFamily="18" charset="0"/>
              </a:rPr>
              <a:t>h(</a:t>
            </a:r>
            <a:r>
              <a:rPr lang="de-DE">
                <a:latin typeface="TIMES" charset="0"/>
                <a:cs typeface="Times New Roman" pitchFamily="18" charset="0"/>
              </a:rPr>
              <a:t>t</a:t>
            </a:r>
            <a:r>
              <a:rPr lang="de-DE" sz="2400">
                <a:latin typeface="TIMES" charset="0"/>
                <a:cs typeface="Times New Roman" pitchFamily="18" charset="0"/>
              </a:rPr>
              <a:t>,c,k) :=</a:t>
            </a:r>
            <a:r>
              <a:rPr lang="de-DE" sz="2400"/>
              <a:t> </a:t>
            </a:r>
          </a:p>
        </p:txBody>
      </p:sp>
      <p:sp>
        <p:nvSpPr>
          <p:cNvPr id="22536" name="Rectangle 11"/>
          <p:cNvSpPr>
            <a:spLocks noChangeArrowheads="1"/>
          </p:cNvSpPr>
          <p:nvPr/>
        </p:nvSpPr>
        <p:spPr bwMode="auto">
          <a:xfrm>
            <a:off x="977900" y="2108200"/>
            <a:ext cx="685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0"/>
              </a:spcBef>
            </a:pPr>
            <a:r>
              <a:rPr lang="de-DE" sz="2400" b="1">
                <a:latin typeface="TIMES" charset="0"/>
                <a:cs typeface="Times New Roman" pitchFamily="18" charset="0"/>
              </a:rPr>
              <a:t>	w</a:t>
            </a:r>
            <a:r>
              <a:rPr lang="de-DE" sz="2400" b="1" baseline="-30000">
                <a:latin typeface="TIMES" charset="0"/>
                <a:cs typeface="Times New Roman" pitchFamily="18" charset="0"/>
              </a:rPr>
              <a:t>k</a:t>
            </a:r>
            <a:r>
              <a:rPr lang="de-DE">
                <a:latin typeface="TIMES" charset="0"/>
                <a:cs typeface="Times New Roman" pitchFamily="18" charset="0"/>
              </a:rPr>
              <a:t>(t+1)</a:t>
            </a:r>
            <a:r>
              <a:rPr lang="de-DE" sz="2400">
                <a:latin typeface="TIMES" charset="0"/>
                <a:cs typeface="Times New Roman" pitchFamily="18" charset="0"/>
              </a:rPr>
              <a:t> = </a:t>
            </a:r>
            <a:r>
              <a:rPr lang="de-DE" sz="2400" b="1">
                <a:latin typeface="TIMES" charset="0"/>
                <a:cs typeface="Times New Roman" pitchFamily="18" charset="0"/>
              </a:rPr>
              <a:t>w</a:t>
            </a:r>
            <a:r>
              <a:rPr lang="de-DE" sz="2400" baseline="-30000">
                <a:latin typeface="TIMES" charset="0"/>
                <a:cs typeface="Times New Roman" pitchFamily="18" charset="0"/>
              </a:rPr>
              <a:t>k</a:t>
            </a:r>
            <a:r>
              <a:rPr lang="de-DE">
                <a:latin typeface="TIMES" charset="0"/>
                <a:cs typeface="Times New Roman" pitchFamily="18" charset="0"/>
              </a:rPr>
              <a:t>(t)</a:t>
            </a:r>
            <a:r>
              <a:rPr lang="de-DE" sz="2400">
                <a:latin typeface="TIMES" charset="0"/>
                <a:cs typeface="Times New Roman" pitchFamily="18" charset="0"/>
              </a:rPr>
              <a:t> + </a:t>
            </a:r>
            <a:r>
              <a:rPr lang="de-DE" sz="2400" b="1">
                <a:cs typeface="Times New Roman" pitchFamily="18" charset="0"/>
                <a:sym typeface="Symbol" pitchFamily="18" charset="2"/>
              </a:rPr>
              <a:t></a:t>
            </a:r>
            <a:r>
              <a:rPr lang="de-DE">
                <a:solidFill>
                  <a:schemeClr val="bg2"/>
                </a:solidFill>
                <a:latin typeface="TIMES" charset="0"/>
                <a:cs typeface="Times New Roman" pitchFamily="18" charset="0"/>
              </a:rPr>
              <a:t>(t+1)</a:t>
            </a:r>
            <a:r>
              <a:rPr lang="de-DE" sz="2400">
                <a:latin typeface="TIMES" charset="0"/>
                <a:cs typeface="Times New Roman" pitchFamily="18" charset="0"/>
              </a:rPr>
              <a:t> h(t,c,k)[</a:t>
            </a:r>
            <a:r>
              <a:rPr lang="de-DE" sz="2400" b="1">
                <a:latin typeface="TIMES" charset="0"/>
                <a:cs typeface="Times New Roman" pitchFamily="18" charset="0"/>
              </a:rPr>
              <a:t>x</a:t>
            </a:r>
            <a:r>
              <a:rPr lang="de-DE" sz="2400">
                <a:latin typeface="TIMES" charset="0"/>
                <a:cs typeface="Times New Roman" pitchFamily="18" charset="0"/>
              </a:rPr>
              <a:t> - </a:t>
            </a:r>
            <a:r>
              <a:rPr lang="de-DE" sz="2400" b="1">
                <a:latin typeface="TIMES" charset="0"/>
                <a:cs typeface="Times New Roman" pitchFamily="18" charset="0"/>
              </a:rPr>
              <a:t>w</a:t>
            </a:r>
            <a:r>
              <a:rPr lang="de-DE" sz="2400" baseline="-30000">
                <a:latin typeface="TIMES" charset="0"/>
                <a:cs typeface="Times New Roman" pitchFamily="18" charset="0"/>
              </a:rPr>
              <a:t>k</a:t>
            </a:r>
            <a:r>
              <a:rPr lang="de-DE">
                <a:latin typeface="TIMES" charset="0"/>
                <a:cs typeface="Times New Roman" pitchFamily="18" charset="0"/>
              </a:rPr>
              <a:t>(t)</a:t>
            </a:r>
            <a:r>
              <a:rPr lang="de-DE" sz="2400">
                <a:latin typeface="TIMES" charset="0"/>
                <a:cs typeface="Times New Roman" pitchFamily="18" charset="0"/>
              </a:rPr>
              <a:t>]</a:t>
            </a:r>
            <a:r>
              <a:rPr lang="de-DE" sz="2400"/>
              <a:t> 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36600" y="4572000"/>
            <a:ext cx="7975600" cy="1608138"/>
            <a:chOff x="464" y="2880"/>
            <a:chExt cx="5024" cy="1013"/>
          </a:xfrm>
        </p:grpSpPr>
        <p:sp>
          <p:nvSpPr>
            <p:cNvPr id="22539" name="Rectangle 8"/>
            <p:cNvSpPr>
              <a:spLocks noChangeArrowheads="1"/>
            </p:cNvSpPr>
            <p:nvPr/>
          </p:nvSpPr>
          <p:spPr bwMode="auto">
            <a:xfrm>
              <a:off x="1404" y="3312"/>
              <a:ext cx="9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de-DE" sz="2400">
                  <a:latin typeface="TIMES" charset="0"/>
                  <a:cs typeface="Times New Roman" pitchFamily="18" charset="0"/>
                </a:rPr>
                <a:t>h(</a:t>
              </a:r>
              <a:r>
                <a:rPr lang="de-DE">
                  <a:latin typeface="TIMES" charset="0"/>
                  <a:cs typeface="Times New Roman" pitchFamily="18" charset="0"/>
                </a:rPr>
                <a:t>t</a:t>
              </a:r>
              <a:r>
                <a:rPr lang="de-DE" sz="2400">
                  <a:latin typeface="TIMES" charset="0"/>
                  <a:cs typeface="Times New Roman" pitchFamily="18" charset="0"/>
                </a:rPr>
                <a:t>,c,k) :=</a:t>
              </a:r>
              <a:r>
                <a:rPr lang="de-DE" sz="2400"/>
                <a:t> </a:t>
              </a:r>
            </a:p>
          </p:txBody>
        </p:sp>
        <p:graphicFrame>
          <p:nvGraphicFramePr>
            <p:cNvPr id="22540" name="Object 9"/>
            <p:cNvGraphicFramePr>
              <a:graphicFrameLocks noChangeAspect="1"/>
            </p:cNvGraphicFramePr>
            <p:nvPr/>
          </p:nvGraphicFramePr>
          <p:xfrm>
            <a:off x="2394" y="3027"/>
            <a:ext cx="3094" cy="8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63" name="Equation" r:id="rId5" imgW="2145369" imgH="596641" progId="Equation.DSMT4">
                    <p:embed/>
                  </p:oleObj>
                </mc:Choice>
                <mc:Fallback>
                  <p:oleObj name="Equation" r:id="rId5" imgW="2145369" imgH="596641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4" y="3027"/>
                          <a:ext cx="3094" cy="8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41" name="Text Box 12"/>
            <p:cNvSpPr txBox="1">
              <a:spLocks noChangeArrowheads="1"/>
            </p:cNvSpPr>
            <p:nvPr/>
          </p:nvSpPr>
          <p:spPr bwMode="auto">
            <a:xfrm>
              <a:off x="464" y="2880"/>
              <a:ext cx="37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de-DE" sz="2400"/>
                <a:t>2. Nachbar c‘ ebenfalls</a:t>
              </a:r>
            </a:p>
          </p:txBody>
        </p:sp>
      </p:grpSp>
      <p:sp>
        <p:nvSpPr>
          <p:cNvPr id="22538" name="Fußzeilenplatzhalter 1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  <a:endParaRPr lang="de-DE" sz="10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  <a:endParaRPr lang="de-DE" sz="1000">
              <a:latin typeface="Tahoma" pitchFamily="34" charset="0"/>
            </a:endParaRPr>
          </a:p>
        </p:txBody>
      </p:sp>
      <p:sp>
        <p:nvSpPr>
          <p:cNvPr id="23555" name="Titel 1"/>
          <p:cNvSpPr>
            <a:spLocks noGrp="1"/>
          </p:cNvSpPr>
          <p:nvPr>
            <p:ph type="title" idx="4294967295"/>
          </p:nvPr>
        </p:nvSpPr>
        <p:spPr>
          <a:xfrm>
            <a:off x="609600" y="2743200"/>
            <a:ext cx="8534400" cy="1244600"/>
          </a:xfrm>
        </p:spPr>
        <p:txBody>
          <a:bodyPr anchor="ctr"/>
          <a:lstStyle/>
          <a:p>
            <a:pPr marL="355600" indent="3175" eaLnBrk="1" hangingPunct="1">
              <a:lnSpc>
                <a:spcPct val="90000"/>
              </a:lnSpc>
            </a:pPr>
            <a:r>
              <a:rPr lang="de-DE" sz="3800" dirty="0" smtClean="0">
                <a:solidFill>
                  <a:srgbClr val="BFBFBF"/>
                </a:solidFill>
                <a:latin typeface="Arial Black" pitchFamily="34" charset="0"/>
                <a:cs typeface="Arial" pitchFamily="34" charset="0"/>
              </a:rPr>
              <a:t>Selbstorganisierende Karten</a:t>
            </a:r>
          </a:p>
        </p:txBody>
      </p:sp>
      <p:sp>
        <p:nvSpPr>
          <p:cNvPr id="23556" name="Titel 1"/>
          <p:cNvSpPr txBox="1">
            <a:spLocks/>
          </p:cNvSpPr>
          <p:nvPr/>
        </p:nvSpPr>
        <p:spPr bwMode="auto">
          <a:xfrm>
            <a:off x="719138" y="5143500"/>
            <a:ext cx="8424862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 indent="3175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sz="4000" b="1">
              <a:solidFill>
                <a:srgbClr val="BFBFBF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7655" name="Titel 1"/>
          <p:cNvSpPr>
            <a:spLocks/>
          </p:cNvSpPr>
          <p:nvPr/>
        </p:nvSpPr>
        <p:spPr bwMode="auto">
          <a:xfrm>
            <a:off x="611188" y="1454150"/>
            <a:ext cx="8532812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anchor="ctr"/>
          <a:lstStyle/>
          <a:p>
            <a:pPr marL="355600" indent="3175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3800" b="1" dirty="0" err="1">
                <a:solidFill>
                  <a:srgbClr val="BFBFBF"/>
                </a:solidFill>
                <a:latin typeface="Arial Black" pitchFamily="34" charset="0"/>
                <a:ea typeface="+mj-ea"/>
                <a:cs typeface="Arial" pitchFamily="34" charset="0"/>
              </a:rPr>
              <a:t>Somatotopische</a:t>
            </a:r>
            <a:r>
              <a:rPr lang="de-DE" sz="3800" b="1" dirty="0">
                <a:solidFill>
                  <a:srgbClr val="BFBFBF"/>
                </a:solidFill>
                <a:latin typeface="Arial Black" pitchFamily="34" charset="0"/>
                <a:ea typeface="+mj-ea"/>
                <a:cs typeface="Arial" pitchFamily="34" charset="0"/>
              </a:rPr>
              <a:t> Karten</a:t>
            </a:r>
          </a:p>
        </p:txBody>
      </p:sp>
      <p:sp>
        <p:nvSpPr>
          <p:cNvPr id="23558" name="Titel 1"/>
          <p:cNvSpPr>
            <a:spLocks/>
          </p:cNvSpPr>
          <p:nvPr/>
        </p:nvSpPr>
        <p:spPr bwMode="auto">
          <a:xfrm>
            <a:off x="561975" y="5372100"/>
            <a:ext cx="85820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55600" indent="3175" eaLnBrk="1" hangingPunct="1">
              <a:spcBef>
                <a:spcPct val="0"/>
              </a:spcBef>
            </a:pPr>
            <a:r>
              <a:rPr lang="de-DE" sz="3800">
                <a:solidFill>
                  <a:srgbClr val="BFBFBF"/>
                </a:solidFill>
                <a:latin typeface="Arial Black" pitchFamily="34" charset="0"/>
                <a:cs typeface="Arial" pitchFamily="34" charset="0"/>
              </a:rPr>
              <a:t>Anwendung Robotersteuerung</a:t>
            </a:r>
          </a:p>
        </p:txBody>
      </p:sp>
      <p:sp>
        <p:nvSpPr>
          <p:cNvPr id="23559" name="Titel 1"/>
          <p:cNvSpPr txBox="1">
            <a:spLocks/>
          </p:cNvSpPr>
          <p:nvPr/>
        </p:nvSpPr>
        <p:spPr bwMode="auto">
          <a:xfrm>
            <a:off x="600075" y="4152900"/>
            <a:ext cx="8543925" cy="1200150"/>
          </a:xfrm>
          <a:prstGeom prst="rect">
            <a:avLst/>
          </a:prstGeom>
          <a:solidFill>
            <a:srgbClr val="FFCC6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anchor="ctr"/>
          <a:lstStyle>
            <a:lvl1pPr marL="355600" indent="3175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kumimoji="1" lang="de-DE" sz="4000" b="1" dirty="0">
                <a:latin typeface="Arial Black" pitchFamily="34" charset="0"/>
                <a:cs typeface="Arial" pitchFamily="34" charset="0"/>
              </a:rPr>
              <a:t>Anwendung </a:t>
            </a:r>
            <a:r>
              <a:rPr kumimoji="1" lang="de-DE" sz="4000" b="1" dirty="0" smtClean="0">
                <a:latin typeface="Arial Black" pitchFamily="34" charset="0"/>
                <a:cs typeface="Arial" pitchFamily="34" charset="0"/>
              </a:rPr>
              <a:t>Sprachanalyse</a:t>
            </a:r>
            <a:endParaRPr kumimoji="1" lang="de-DE" sz="40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3560" name="Foliennummernplatzhalter 9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FF616031-57D9-4235-9B5C-959E00044364}" type="slidenum">
              <a:rPr lang="de-DE" sz="1000" smtClean="0"/>
              <a:pPr/>
              <a:t>22</a:t>
            </a:fld>
            <a:r>
              <a:rPr lang="de-DE" sz="1000" smtClean="0"/>
              <a:t> -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5ED67A94-D223-4E1F-AFD0-5749AB4BF10C}" type="slidenum">
              <a:rPr lang="de-DE" sz="1000" smtClean="0"/>
              <a:pPr/>
              <a:t>23</a:t>
            </a:fld>
            <a:r>
              <a:rPr lang="de-DE" sz="1000" smtClean="0"/>
              <a:t> -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Spracherkennung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146175"/>
            <a:ext cx="8532812" cy="647700"/>
          </a:xfrm>
        </p:spPr>
        <p:txBody>
          <a:bodyPr/>
          <a:lstStyle/>
          <a:p>
            <a:pPr marL="0" indent="0"/>
            <a:r>
              <a:rPr lang="de-DE" smtClean="0"/>
              <a:t>Beispiel: Neuronale Schreibmaschine</a:t>
            </a:r>
          </a:p>
        </p:txBody>
      </p:sp>
      <p:sp>
        <p:nvSpPr>
          <p:cNvPr id="24581" name="Text Box 18"/>
          <p:cNvSpPr txBox="1">
            <a:spLocks noChangeArrowheads="1"/>
          </p:cNvSpPr>
          <p:nvPr/>
        </p:nvSpPr>
        <p:spPr bwMode="auto">
          <a:xfrm>
            <a:off x="4046538" y="2330450"/>
            <a:ext cx="482600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de-DE" sz="1800"/>
              <a:t>x</a:t>
            </a:r>
            <a:r>
              <a:rPr lang="de-DE" sz="1800" baseline="-25000"/>
              <a:t>1 </a:t>
            </a:r>
            <a:r>
              <a:rPr lang="de-DE" sz="1800"/>
              <a:t>x</a:t>
            </a:r>
            <a:r>
              <a:rPr lang="de-DE" sz="1800" baseline="-25000"/>
              <a:t>2 </a:t>
            </a:r>
            <a:r>
              <a:rPr lang="de-DE" sz="1800"/>
              <a:t>x</a:t>
            </a:r>
            <a:r>
              <a:rPr lang="de-DE" sz="1800" baseline="-25000"/>
              <a:t>3 </a:t>
            </a:r>
            <a:r>
              <a:rPr lang="de-DE" sz="1800"/>
              <a:t>x</a:t>
            </a:r>
            <a:r>
              <a:rPr lang="de-DE" sz="1800" baseline="-25000"/>
              <a:t>4 </a:t>
            </a:r>
            <a:r>
              <a:rPr lang="de-DE" sz="1800"/>
              <a:t>x</a:t>
            </a:r>
            <a:r>
              <a:rPr lang="de-DE" sz="1800" baseline="-25000"/>
              <a:t>5 </a:t>
            </a:r>
            <a:r>
              <a:rPr lang="de-DE" sz="1800"/>
              <a:t>x</a:t>
            </a:r>
            <a:r>
              <a:rPr lang="de-DE" sz="1800" baseline="-25000"/>
              <a:t>6 </a:t>
            </a:r>
            <a:r>
              <a:rPr lang="de-DE" sz="1800"/>
              <a:t>x</a:t>
            </a:r>
            <a:r>
              <a:rPr lang="de-DE" sz="1800" baseline="-25000"/>
              <a:t>7 </a:t>
            </a:r>
            <a:r>
              <a:rPr lang="de-DE" sz="1800"/>
              <a:t>x</a:t>
            </a:r>
            <a:r>
              <a:rPr lang="de-DE" sz="1800" baseline="-25000"/>
              <a:t>8 </a:t>
            </a:r>
            <a:r>
              <a:rPr lang="de-DE" sz="1800"/>
              <a:t>...</a:t>
            </a:r>
            <a:r>
              <a:rPr lang="de-DE" sz="1800" baseline="-25000"/>
              <a:t> </a:t>
            </a:r>
            <a:r>
              <a:rPr lang="de-DE" sz="1800"/>
              <a:t>x</a:t>
            </a:r>
            <a:r>
              <a:rPr lang="de-DE" sz="1800" baseline="-25000"/>
              <a:t>15</a:t>
            </a:r>
          </a:p>
        </p:txBody>
      </p:sp>
      <p:sp>
        <p:nvSpPr>
          <p:cNvPr id="24582" name="Text Box 19"/>
          <p:cNvSpPr txBox="1">
            <a:spLocks noChangeArrowheads="1"/>
          </p:cNvSpPr>
          <p:nvPr/>
        </p:nvSpPr>
        <p:spPr bwMode="auto">
          <a:xfrm>
            <a:off x="2797175" y="2454275"/>
            <a:ext cx="884238" cy="317500"/>
          </a:xfrm>
          <a:prstGeom prst="rect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sz="1400"/>
              <a:t>Filter 1</a:t>
            </a:r>
          </a:p>
        </p:txBody>
      </p:sp>
      <p:sp>
        <p:nvSpPr>
          <p:cNvPr id="24583" name="Text Box 20"/>
          <p:cNvSpPr txBox="1">
            <a:spLocks noChangeArrowheads="1"/>
          </p:cNvSpPr>
          <p:nvPr/>
        </p:nvSpPr>
        <p:spPr bwMode="auto">
          <a:xfrm>
            <a:off x="2803525" y="4244975"/>
            <a:ext cx="884238" cy="317500"/>
          </a:xfrm>
          <a:prstGeom prst="rect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sz="1400"/>
              <a:t>Filter 6</a:t>
            </a:r>
          </a:p>
        </p:txBody>
      </p:sp>
      <p:sp>
        <p:nvSpPr>
          <p:cNvPr id="24584" name="Text Box 21"/>
          <p:cNvSpPr txBox="1">
            <a:spLocks noChangeArrowheads="1"/>
          </p:cNvSpPr>
          <p:nvPr/>
        </p:nvSpPr>
        <p:spPr bwMode="auto">
          <a:xfrm>
            <a:off x="2811463" y="4611688"/>
            <a:ext cx="884237" cy="317500"/>
          </a:xfrm>
          <a:prstGeom prst="rect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sz="1400"/>
              <a:t>Filter 7</a:t>
            </a:r>
          </a:p>
        </p:txBody>
      </p:sp>
      <p:sp>
        <p:nvSpPr>
          <p:cNvPr id="24585" name="Text Box 22"/>
          <p:cNvSpPr txBox="1">
            <a:spLocks noChangeArrowheads="1"/>
          </p:cNvSpPr>
          <p:nvPr/>
        </p:nvSpPr>
        <p:spPr bwMode="auto">
          <a:xfrm>
            <a:off x="2824163" y="4984750"/>
            <a:ext cx="884237" cy="317500"/>
          </a:xfrm>
          <a:prstGeom prst="rect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sz="1400"/>
              <a:t>Filter 8</a:t>
            </a:r>
          </a:p>
        </p:txBody>
      </p:sp>
      <p:sp>
        <p:nvSpPr>
          <p:cNvPr id="24586" name="Text Box 23"/>
          <p:cNvSpPr txBox="1">
            <a:spLocks noChangeArrowheads="1"/>
          </p:cNvSpPr>
          <p:nvPr/>
        </p:nvSpPr>
        <p:spPr bwMode="auto">
          <a:xfrm>
            <a:off x="2827338" y="5349875"/>
            <a:ext cx="884237" cy="317500"/>
          </a:xfrm>
          <a:prstGeom prst="rect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sz="1400"/>
              <a:t>. . .</a:t>
            </a:r>
          </a:p>
        </p:txBody>
      </p:sp>
      <p:sp>
        <p:nvSpPr>
          <p:cNvPr id="24587" name="Text Box 24"/>
          <p:cNvSpPr txBox="1">
            <a:spLocks noChangeArrowheads="1"/>
          </p:cNvSpPr>
          <p:nvPr/>
        </p:nvSpPr>
        <p:spPr bwMode="auto">
          <a:xfrm>
            <a:off x="2830513" y="5715000"/>
            <a:ext cx="884237" cy="317500"/>
          </a:xfrm>
          <a:prstGeom prst="rect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sz="1400"/>
              <a:t>Filter 15</a:t>
            </a:r>
          </a:p>
        </p:txBody>
      </p:sp>
      <p:sp>
        <p:nvSpPr>
          <p:cNvPr id="24588" name="Text Box 25"/>
          <p:cNvSpPr txBox="1">
            <a:spLocks noChangeArrowheads="1"/>
          </p:cNvSpPr>
          <p:nvPr/>
        </p:nvSpPr>
        <p:spPr bwMode="auto">
          <a:xfrm>
            <a:off x="2794000" y="2817813"/>
            <a:ext cx="884238" cy="317500"/>
          </a:xfrm>
          <a:prstGeom prst="rect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sz="1400"/>
              <a:t>Filter 2</a:t>
            </a:r>
          </a:p>
        </p:txBody>
      </p:sp>
      <p:sp>
        <p:nvSpPr>
          <p:cNvPr id="24589" name="Text Box 26"/>
          <p:cNvSpPr txBox="1">
            <a:spLocks noChangeArrowheads="1"/>
          </p:cNvSpPr>
          <p:nvPr/>
        </p:nvSpPr>
        <p:spPr bwMode="auto">
          <a:xfrm>
            <a:off x="2798763" y="3178175"/>
            <a:ext cx="884237" cy="317500"/>
          </a:xfrm>
          <a:prstGeom prst="rect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sz="1400"/>
              <a:t>Filter 3</a:t>
            </a:r>
          </a:p>
        </p:txBody>
      </p:sp>
      <p:sp>
        <p:nvSpPr>
          <p:cNvPr id="24590" name="Text Box 27"/>
          <p:cNvSpPr txBox="1">
            <a:spLocks noChangeArrowheads="1"/>
          </p:cNvSpPr>
          <p:nvPr/>
        </p:nvSpPr>
        <p:spPr bwMode="auto">
          <a:xfrm>
            <a:off x="2800350" y="3536950"/>
            <a:ext cx="884238" cy="317500"/>
          </a:xfrm>
          <a:prstGeom prst="rect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sz="1400"/>
              <a:t>Filter 4</a:t>
            </a:r>
          </a:p>
        </p:txBody>
      </p:sp>
      <p:sp>
        <p:nvSpPr>
          <p:cNvPr id="24591" name="Text Box 28"/>
          <p:cNvSpPr txBox="1">
            <a:spLocks noChangeArrowheads="1"/>
          </p:cNvSpPr>
          <p:nvPr/>
        </p:nvSpPr>
        <p:spPr bwMode="auto">
          <a:xfrm>
            <a:off x="2800350" y="3889375"/>
            <a:ext cx="884238" cy="317500"/>
          </a:xfrm>
          <a:prstGeom prst="rect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sz="1400"/>
              <a:t>Filter 5</a:t>
            </a:r>
          </a:p>
        </p:txBody>
      </p:sp>
      <p:sp>
        <p:nvSpPr>
          <p:cNvPr id="24592" name="Line 29"/>
          <p:cNvSpPr>
            <a:spLocks noChangeShapeType="1"/>
          </p:cNvSpPr>
          <p:nvPr/>
        </p:nvSpPr>
        <p:spPr bwMode="auto">
          <a:xfrm>
            <a:off x="3686175" y="2624138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4593" name="Line 30"/>
          <p:cNvSpPr>
            <a:spLocks noChangeShapeType="1"/>
          </p:cNvSpPr>
          <p:nvPr/>
        </p:nvSpPr>
        <p:spPr bwMode="auto">
          <a:xfrm>
            <a:off x="3698875" y="2978150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4594" name="Line 31"/>
          <p:cNvSpPr>
            <a:spLocks noChangeShapeType="1"/>
          </p:cNvSpPr>
          <p:nvPr/>
        </p:nvSpPr>
        <p:spPr bwMode="auto">
          <a:xfrm>
            <a:off x="3695700" y="3351213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4595" name="Line 32"/>
          <p:cNvSpPr>
            <a:spLocks noChangeShapeType="1"/>
          </p:cNvSpPr>
          <p:nvPr/>
        </p:nvSpPr>
        <p:spPr bwMode="auto">
          <a:xfrm>
            <a:off x="3687763" y="3703638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4596" name="Line 33"/>
          <p:cNvSpPr>
            <a:spLocks noChangeShapeType="1"/>
          </p:cNvSpPr>
          <p:nvPr/>
        </p:nvSpPr>
        <p:spPr bwMode="auto">
          <a:xfrm>
            <a:off x="3702050" y="4062413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4597" name="Line 34"/>
          <p:cNvSpPr>
            <a:spLocks noChangeShapeType="1"/>
          </p:cNvSpPr>
          <p:nvPr/>
        </p:nvSpPr>
        <p:spPr bwMode="auto">
          <a:xfrm>
            <a:off x="3694113" y="4414838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4598" name="Line 35"/>
          <p:cNvSpPr>
            <a:spLocks noChangeShapeType="1"/>
          </p:cNvSpPr>
          <p:nvPr/>
        </p:nvSpPr>
        <p:spPr bwMode="auto">
          <a:xfrm>
            <a:off x="3695700" y="4776788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4599" name="Line 36"/>
          <p:cNvSpPr>
            <a:spLocks noChangeShapeType="1"/>
          </p:cNvSpPr>
          <p:nvPr/>
        </p:nvSpPr>
        <p:spPr bwMode="auto">
          <a:xfrm>
            <a:off x="3714750" y="5157788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4600" name="Line 37"/>
          <p:cNvSpPr>
            <a:spLocks noChangeShapeType="1"/>
          </p:cNvSpPr>
          <p:nvPr/>
        </p:nvSpPr>
        <p:spPr bwMode="auto">
          <a:xfrm>
            <a:off x="3716338" y="5519738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4601" name="Line 38"/>
          <p:cNvSpPr>
            <a:spLocks noChangeShapeType="1"/>
          </p:cNvSpPr>
          <p:nvPr/>
        </p:nvSpPr>
        <p:spPr bwMode="auto">
          <a:xfrm>
            <a:off x="3714750" y="5876925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4602" name="Oval 39"/>
          <p:cNvSpPr>
            <a:spLocks noChangeArrowheads="1"/>
          </p:cNvSpPr>
          <p:nvPr/>
        </p:nvSpPr>
        <p:spPr bwMode="auto">
          <a:xfrm>
            <a:off x="931863" y="4003675"/>
            <a:ext cx="117475" cy="106363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4603" name="Line 40"/>
          <p:cNvSpPr>
            <a:spLocks noChangeShapeType="1"/>
          </p:cNvSpPr>
          <p:nvPr/>
        </p:nvSpPr>
        <p:spPr bwMode="auto">
          <a:xfrm>
            <a:off x="630238" y="4057650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4604" name="Line 41"/>
          <p:cNvSpPr>
            <a:spLocks noChangeShapeType="1"/>
          </p:cNvSpPr>
          <p:nvPr/>
        </p:nvSpPr>
        <p:spPr bwMode="auto">
          <a:xfrm flipV="1">
            <a:off x="1036638" y="2636838"/>
            <a:ext cx="1728787" cy="13795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4605" name="Line 42"/>
          <p:cNvSpPr>
            <a:spLocks noChangeShapeType="1"/>
          </p:cNvSpPr>
          <p:nvPr/>
        </p:nvSpPr>
        <p:spPr bwMode="auto">
          <a:xfrm flipV="1">
            <a:off x="1039813" y="2951163"/>
            <a:ext cx="1758950" cy="1098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4606" name="Line 43"/>
          <p:cNvSpPr>
            <a:spLocks noChangeShapeType="1"/>
          </p:cNvSpPr>
          <p:nvPr/>
        </p:nvSpPr>
        <p:spPr bwMode="auto">
          <a:xfrm flipV="1">
            <a:off x="1011238" y="3297238"/>
            <a:ext cx="1781175" cy="763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4607" name="Line 44"/>
          <p:cNvSpPr>
            <a:spLocks noChangeShapeType="1"/>
          </p:cNvSpPr>
          <p:nvPr/>
        </p:nvSpPr>
        <p:spPr bwMode="auto">
          <a:xfrm flipV="1">
            <a:off x="1014413" y="3673475"/>
            <a:ext cx="1789112" cy="382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4608" name="Line 45"/>
          <p:cNvSpPr>
            <a:spLocks noChangeShapeType="1"/>
          </p:cNvSpPr>
          <p:nvPr/>
        </p:nvSpPr>
        <p:spPr bwMode="auto">
          <a:xfrm flipV="1">
            <a:off x="1022350" y="4033838"/>
            <a:ext cx="1782763" cy="38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4609" name="Line 46"/>
          <p:cNvSpPr>
            <a:spLocks noChangeShapeType="1"/>
          </p:cNvSpPr>
          <p:nvPr/>
        </p:nvSpPr>
        <p:spPr bwMode="auto">
          <a:xfrm>
            <a:off x="1009650" y="4067175"/>
            <a:ext cx="1790700" cy="3127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4610" name="Line 47"/>
          <p:cNvSpPr>
            <a:spLocks noChangeShapeType="1"/>
          </p:cNvSpPr>
          <p:nvPr/>
        </p:nvSpPr>
        <p:spPr bwMode="auto">
          <a:xfrm>
            <a:off x="1020763" y="4078288"/>
            <a:ext cx="1782762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4611" name="Line 48"/>
          <p:cNvSpPr>
            <a:spLocks noChangeShapeType="1"/>
          </p:cNvSpPr>
          <p:nvPr/>
        </p:nvSpPr>
        <p:spPr bwMode="auto">
          <a:xfrm>
            <a:off x="1016000" y="4087813"/>
            <a:ext cx="1812925" cy="1050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4612" name="Line 49"/>
          <p:cNvSpPr>
            <a:spLocks noChangeShapeType="1"/>
          </p:cNvSpPr>
          <p:nvPr/>
        </p:nvSpPr>
        <p:spPr bwMode="auto">
          <a:xfrm>
            <a:off x="1011238" y="4103688"/>
            <a:ext cx="1804987" cy="1387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4613" name="Line 50"/>
          <p:cNvSpPr>
            <a:spLocks noChangeShapeType="1"/>
          </p:cNvSpPr>
          <p:nvPr/>
        </p:nvSpPr>
        <p:spPr bwMode="auto">
          <a:xfrm>
            <a:off x="1014413" y="4098925"/>
            <a:ext cx="1819275" cy="17605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4614" name="Text Box 51"/>
          <p:cNvSpPr txBox="1">
            <a:spLocks noChangeArrowheads="1"/>
          </p:cNvSpPr>
          <p:nvPr/>
        </p:nvSpPr>
        <p:spPr bwMode="auto">
          <a:xfrm>
            <a:off x="541338" y="3595688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/>
              <a:t>x(t)</a:t>
            </a:r>
          </a:p>
        </p:txBody>
      </p:sp>
      <p:sp>
        <p:nvSpPr>
          <p:cNvPr id="24615" name="Text Box 52"/>
          <p:cNvSpPr txBox="1">
            <a:spLocks noChangeArrowheads="1"/>
          </p:cNvSpPr>
          <p:nvPr/>
        </p:nvSpPr>
        <p:spPr bwMode="auto">
          <a:xfrm>
            <a:off x="835025" y="1970088"/>
            <a:ext cx="4892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b="1"/>
              <a:t>Fouriertranformation</a:t>
            </a:r>
            <a:r>
              <a:rPr lang="de-DE"/>
              <a:t>    </a:t>
            </a:r>
            <a:r>
              <a:rPr lang="de-DE" sz="1800">
                <a:solidFill>
                  <a:schemeClr val="bg2"/>
                </a:solidFill>
              </a:rPr>
              <a:t>200 Hz-5KHz</a:t>
            </a:r>
          </a:p>
        </p:txBody>
      </p:sp>
      <p:sp>
        <p:nvSpPr>
          <p:cNvPr id="24616" name="Text Box 56"/>
          <p:cNvSpPr txBox="1">
            <a:spLocks noChangeArrowheads="1"/>
          </p:cNvSpPr>
          <p:nvPr/>
        </p:nvSpPr>
        <p:spPr bwMode="auto">
          <a:xfrm rot="-5400000">
            <a:off x="3351213" y="3906838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2400"/>
              <a:t>Merkmalsvektor </a:t>
            </a:r>
            <a:r>
              <a:rPr lang="de-DE" sz="2400" b="1"/>
              <a:t>x</a:t>
            </a:r>
            <a:r>
              <a:rPr lang="de-DE" sz="2400"/>
              <a:t>(t)</a:t>
            </a:r>
          </a:p>
        </p:txBody>
      </p:sp>
      <p:sp>
        <p:nvSpPr>
          <p:cNvPr id="24617" name="Text Box 143"/>
          <p:cNvSpPr txBox="1">
            <a:spLocks noChangeArrowheads="1"/>
          </p:cNvSpPr>
          <p:nvPr/>
        </p:nvSpPr>
        <p:spPr bwMode="auto">
          <a:xfrm>
            <a:off x="487363" y="6167438"/>
            <a:ext cx="6380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de-DE"/>
          </a:p>
        </p:txBody>
      </p:sp>
      <p:sp>
        <p:nvSpPr>
          <p:cNvPr id="24618" name="Text Box 144"/>
          <p:cNvSpPr txBox="1">
            <a:spLocks noChangeArrowheads="1"/>
          </p:cNvSpPr>
          <p:nvPr/>
        </p:nvSpPr>
        <p:spPr bwMode="auto">
          <a:xfrm>
            <a:off x="904875" y="6199188"/>
            <a:ext cx="44592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sz="1800"/>
              <a:t>26 ms überlappende Intervalle, alle 10 ms</a:t>
            </a:r>
          </a:p>
        </p:txBody>
      </p:sp>
      <p:grpSp>
        <p:nvGrpSpPr>
          <p:cNvPr id="2" name="Group 146"/>
          <p:cNvGrpSpPr>
            <a:grpSpLocks/>
          </p:cNvGrpSpPr>
          <p:nvPr/>
        </p:nvGrpSpPr>
        <p:grpSpPr bwMode="auto">
          <a:xfrm>
            <a:off x="5353050" y="3149600"/>
            <a:ext cx="3954463" cy="3089275"/>
            <a:chOff x="3372" y="1984"/>
            <a:chExt cx="2491" cy="1946"/>
          </a:xfrm>
        </p:grpSpPr>
        <p:sp>
          <p:nvSpPr>
            <p:cNvPr id="24621" name="Freeform 57"/>
            <p:cNvSpPr>
              <a:spLocks/>
            </p:cNvSpPr>
            <p:nvPr/>
          </p:nvSpPr>
          <p:spPr bwMode="auto">
            <a:xfrm>
              <a:off x="4480" y="1984"/>
              <a:ext cx="892" cy="1240"/>
            </a:xfrm>
            <a:custGeom>
              <a:avLst/>
              <a:gdLst>
                <a:gd name="T0" fmla="*/ 0 w 892"/>
                <a:gd name="T1" fmla="*/ 0 h 1240"/>
                <a:gd name="T2" fmla="*/ 0 w 892"/>
                <a:gd name="T3" fmla="*/ 1240 h 1240"/>
                <a:gd name="T4" fmla="*/ 892 w 892"/>
                <a:gd name="T5" fmla="*/ 904 h 1240"/>
                <a:gd name="T6" fmla="*/ 892 w 892"/>
                <a:gd name="T7" fmla="*/ 160 h 1240"/>
                <a:gd name="T8" fmla="*/ 11 w 892"/>
                <a:gd name="T9" fmla="*/ 0 h 1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2"/>
                <a:gd name="T16" fmla="*/ 0 h 1240"/>
                <a:gd name="T17" fmla="*/ 892 w 892"/>
                <a:gd name="T18" fmla="*/ 1240 h 1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2" h="1240">
                  <a:moveTo>
                    <a:pt x="0" y="0"/>
                  </a:moveTo>
                  <a:lnTo>
                    <a:pt x="0" y="1240"/>
                  </a:lnTo>
                  <a:lnTo>
                    <a:pt x="892" y="904"/>
                  </a:lnTo>
                  <a:lnTo>
                    <a:pt x="892" y="160"/>
                  </a:lnTo>
                  <a:lnTo>
                    <a:pt x="11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grpSp>
          <p:nvGrpSpPr>
            <p:cNvPr id="24622" name="Group 64"/>
            <p:cNvGrpSpPr>
              <a:grpSpLocks/>
            </p:cNvGrpSpPr>
            <p:nvPr/>
          </p:nvGrpSpPr>
          <p:grpSpPr bwMode="auto">
            <a:xfrm>
              <a:off x="4660" y="2124"/>
              <a:ext cx="84" cy="860"/>
              <a:chOff x="4668" y="2076"/>
              <a:chExt cx="84" cy="860"/>
            </a:xfrm>
          </p:grpSpPr>
          <p:sp>
            <p:nvSpPr>
              <p:cNvPr id="24700" name="Oval 58"/>
              <p:cNvSpPr>
                <a:spLocks noChangeArrowheads="1"/>
              </p:cNvSpPr>
              <p:nvPr/>
            </p:nvSpPr>
            <p:spPr bwMode="auto">
              <a:xfrm>
                <a:off x="4672" y="2224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701" name="Oval 59"/>
              <p:cNvSpPr>
                <a:spLocks noChangeArrowheads="1"/>
              </p:cNvSpPr>
              <p:nvPr/>
            </p:nvSpPr>
            <p:spPr bwMode="auto">
              <a:xfrm>
                <a:off x="4676" y="2668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702" name="Oval 60"/>
              <p:cNvSpPr>
                <a:spLocks noChangeArrowheads="1"/>
              </p:cNvSpPr>
              <p:nvPr/>
            </p:nvSpPr>
            <p:spPr bwMode="auto">
              <a:xfrm>
                <a:off x="4676" y="2520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703" name="Oval 61"/>
              <p:cNvSpPr>
                <a:spLocks noChangeArrowheads="1"/>
              </p:cNvSpPr>
              <p:nvPr/>
            </p:nvSpPr>
            <p:spPr bwMode="auto">
              <a:xfrm>
                <a:off x="4672" y="2372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704" name="Oval 62"/>
              <p:cNvSpPr>
                <a:spLocks noChangeArrowheads="1"/>
              </p:cNvSpPr>
              <p:nvPr/>
            </p:nvSpPr>
            <p:spPr bwMode="auto">
              <a:xfrm>
                <a:off x="4680" y="2808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705" name="Oval 63"/>
              <p:cNvSpPr>
                <a:spLocks noChangeArrowheads="1"/>
              </p:cNvSpPr>
              <p:nvPr/>
            </p:nvSpPr>
            <p:spPr bwMode="auto">
              <a:xfrm>
                <a:off x="4668" y="2076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  <p:grpSp>
          <p:nvGrpSpPr>
            <p:cNvPr id="24623" name="Group 65"/>
            <p:cNvGrpSpPr>
              <a:grpSpLocks/>
            </p:cNvGrpSpPr>
            <p:nvPr/>
          </p:nvGrpSpPr>
          <p:grpSpPr bwMode="auto">
            <a:xfrm>
              <a:off x="4748" y="2216"/>
              <a:ext cx="68" cy="792"/>
              <a:chOff x="4668" y="2076"/>
              <a:chExt cx="84" cy="860"/>
            </a:xfrm>
          </p:grpSpPr>
          <p:sp>
            <p:nvSpPr>
              <p:cNvPr id="24694" name="Oval 66"/>
              <p:cNvSpPr>
                <a:spLocks noChangeArrowheads="1"/>
              </p:cNvSpPr>
              <p:nvPr/>
            </p:nvSpPr>
            <p:spPr bwMode="auto">
              <a:xfrm>
                <a:off x="4672" y="2224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695" name="Oval 67"/>
              <p:cNvSpPr>
                <a:spLocks noChangeArrowheads="1"/>
              </p:cNvSpPr>
              <p:nvPr/>
            </p:nvSpPr>
            <p:spPr bwMode="auto">
              <a:xfrm>
                <a:off x="4676" y="2668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696" name="Oval 68"/>
              <p:cNvSpPr>
                <a:spLocks noChangeArrowheads="1"/>
              </p:cNvSpPr>
              <p:nvPr/>
            </p:nvSpPr>
            <p:spPr bwMode="auto">
              <a:xfrm>
                <a:off x="4676" y="2520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697" name="Oval 69"/>
              <p:cNvSpPr>
                <a:spLocks noChangeArrowheads="1"/>
              </p:cNvSpPr>
              <p:nvPr/>
            </p:nvSpPr>
            <p:spPr bwMode="auto">
              <a:xfrm>
                <a:off x="4672" y="2372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698" name="Oval 70"/>
              <p:cNvSpPr>
                <a:spLocks noChangeArrowheads="1"/>
              </p:cNvSpPr>
              <p:nvPr/>
            </p:nvSpPr>
            <p:spPr bwMode="auto">
              <a:xfrm>
                <a:off x="4680" y="2808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699" name="Oval 71"/>
              <p:cNvSpPr>
                <a:spLocks noChangeArrowheads="1"/>
              </p:cNvSpPr>
              <p:nvPr/>
            </p:nvSpPr>
            <p:spPr bwMode="auto">
              <a:xfrm>
                <a:off x="4668" y="2076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  <p:grpSp>
          <p:nvGrpSpPr>
            <p:cNvPr id="24624" name="Group 72"/>
            <p:cNvGrpSpPr>
              <a:grpSpLocks/>
            </p:cNvGrpSpPr>
            <p:nvPr/>
          </p:nvGrpSpPr>
          <p:grpSpPr bwMode="auto">
            <a:xfrm>
              <a:off x="4580" y="2200"/>
              <a:ext cx="84" cy="860"/>
              <a:chOff x="4668" y="2076"/>
              <a:chExt cx="84" cy="860"/>
            </a:xfrm>
          </p:grpSpPr>
          <p:sp>
            <p:nvSpPr>
              <p:cNvPr id="24688" name="Oval 73"/>
              <p:cNvSpPr>
                <a:spLocks noChangeArrowheads="1"/>
              </p:cNvSpPr>
              <p:nvPr/>
            </p:nvSpPr>
            <p:spPr bwMode="auto">
              <a:xfrm>
                <a:off x="4672" y="2224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689" name="Oval 74"/>
              <p:cNvSpPr>
                <a:spLocks noChangeArrowheads="1"/>
              </p:cNvSpPr>
              <p:nvPr/>
            </p:nvSpPr>
            <p:spPr bwMode="auto">
              <a:xfrm>
                <a:off x="4676" y="2668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690" name="Oval 75"/>
              <p:cNvSpPr>
                <a:spLocks noChangeArrowheads="1"/>
              </p:cNvSpPr>
              <p:nvPr/>
            </p:nvSpPr>
            <p:spPr bwMode="auto">
              <a:xfrm>
                <a:off x="4676" y="2520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691" name="Oval 76"/>
              <p:cNvSpPr>
                <a:spLocks noChangeArrowheads="1"/>
              </p:cNvSpPr>
              <p:nvPr/>
            </p:nvSpPr>
            <p:spPr bwMode="auto">
              <a:xfrm>
                <a:off x="4672" y="2372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692" name="Oval 77"/>
              <p:cNvSpPr>
                <a:spLocks noChangeArrowheads="1"/>
              </p:cNvSpPr>
              <p:nvPr/>
            </p:nvSpPr>
            <p:spPr bwMode="auto">
              <a:xfrm>
                <a:off x="4680" y="2808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693" name="Oval 78"/>
              <p:cNvSpPr>
                <a:spLocks noChangeArrowheads="1"/>
              </p:cNvSpPr>
              <p:nvPr/>
            </p:nvSpPr>
            <p:spPr bwMode="auto">
              <a:xfrm>
                <a:off x="4668" y="2076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  <p:grpSp>
          <p:nvGrpSpPr>
            <p:cNvPr id="24625" name="Group 79"/>
            <p:cNvGrpSpPr>
              <a:grpSpLocks/>
            </p:cNvGrpSpPr>
            <p:nvPr/>
          </p:nvGrpSpPr>
          <p:grpSpPr bwMode="auto">
            <a:xfrm>
              <a:off x="4816" y="2148"/>
              <a:ext cx="68" cy="792"/>
              <a:chOff x="4668" y="2076"/>
              <a:chExt cx="84" cy="860"/>
            </a:xfrm>
          </p:grpSpPr>
          <p:sp>
            <p:nvSpPr>
              <p:cNvPr id="24682" name="Oval 80"/>
              <p:cNvSpPr>
                <a:spLocks noChangeArrowheads="1"/>
              </p:cNvSpPr>
              <p:nvPr/>
            </p:nvSpPr>
            <p:spPr bwMode="auto">
              <a:xfrm>
                <a:off x="4672" y="2224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683" name="Oval 81"/>
              <p:cNvSpPr>
                <a:spLocks noChangeArrowheads="1"/>
              </p:cNvSpPr>
              <p:nvPr/>
            </p:nvSpPr>
            <p:spPr bwMode="auto">
              <a:xfrm>
                <a:off x="4676" y="2668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684" name="Oval 82"/>
              <p:cNvSpPr>
                <a:spLocks noChangeArrowheads="1"/>
              </p:cNvSpPr>
              <p:nvPr/>
            </p:nvSpPr>
            <p:spPr bwMode="auto">
              <a:xfrm>
                <a:off x="4676" y="2520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685" name="Oval 83"/>
              <p:cNvSpPr>
                <a:spLocks noChangeArrowheads="1"/>
              </p:cNvSpPr>
              <p:nvPr/>
            </p:nvSpPr>
            <p:spPr bwMode="auto">
              <a:xfrm>
                <a:off x="4672" y="2372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686" name="Oval 84"/>
              <p:cNvSpPr>
                <a:spLocks noChangeArrowheads="1"/>
              </p:cNvSpPr>
              <p:nvPr/>
            </p:nvSpPr>
            <p:spPr bwMode="auto">
              <a:xfrm>
                <a:off x="4680" y="2808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687" name="Oval 85"/>
              <p:cNvSpPr>
                <a:spLocks noChangeArrowheads="1"/>
              </p:cNvSpPr>
              <p:nvPr/>
            </p:nvSpPr>
            <p:spPr bwMode="auto">
              <a:xfrm>
                <a:off x="4668" y="2076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  <p:grpSp>
          <p:nvGrpSpPr>
            <p:cNvPr id="24626" name="Group 86"/>
            <p:cNvGrpSpPr>
              <a:grpSpLocks/>
            </p:cNvGrpSpPr>
            <p:nvPr/>
          </p:nvGrpSpPr>
          <p:grpSpPr bwMode="auto">
            <a:xfrm>
              <a:off x="4888" y="2216"/>
              <a:ext cx="64" cy="772"/>
              <a:chOff x="4668" y="2076"/>
              <a:chExt cx="84" cy="860"/>
            </a:xfrm>
          </p:grpSpPr>
          <p:sp>
            <p:nvSpPr>
              <p:cNvPr id="24676" name="Oval 87"/>
              <p:cNvSpPr>
                <a:spLocks noChangeArrowheads="1"/>
              </p:cNvSpPr>
              <p:nvPr/>
            </p:nvSpPr>
            <p:spPr bwMode="auto">
              <a:xfrm>
                <a:off x="4672" y="2224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677" name="Oval 88"/>
              <p:cNvSpPr>
                <a:spLocks noChangeArrowheads="1"/>
              </p:cNvSpPr>
              <p:nvPr/>
            </p:nvSpPr>
            <p:spPr bwMode="auto">
              <a:xfrm>
                <a:off x="4676" y="2668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678" name="Oval 89"/>
              <p:cNvSpPr>
                <a:spLocks noChangeArrowheads="1"/>
              </p:cNvSpPr>
              <p:nvPr/>
            </p:nvSpPr>
            <p:spPr bwMode="auto">
              <a:xfrm>
                <a:off x="4676" y="2520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679" name="Oval 90"/>
              <p:cNvSpPr>
                <a:spLocks noChangeArrowheads="1"/>
              </p:cNvSpPr>
              <p:nvPr/>
            </p:nvSpPr>
            <p:spPr bwMode="auto">
              <a:xfrm>
                <a:off x="4672" y="2372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680" name="Oval 91"/>
              <p:cNvSpPr>
                <a:spLocks noChangeArrowheads="1"/>
              </p:cNvSpPr>
              <p:nvPr/>
            </p:nvSpPr>
            <p:spPr bwMode="auto">
              <a:xfrm>
                <a:off x="4680" y="2808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681" name="Oval 92"/>
              <p:cNvSpPr>
                <a:spLocks noChangeArrowheads="1"/>
              </p:cNvSpPr>
              <p:nvPr/>
            </p:nvSpPr>
            <p:spPr bwMode="auto">
              <a:xfrm>
                <a:off x="4668" y="2076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  <p:grpSp>
          <p:nvGrpSpPr>
            <p:cNvPr id="24627" name="Group 93"/>
            <p:cNvGrpSpPr>
              <a:grpSpLocks/>
            </p:cNvGrpSpPr>
            <p:nvPr/>
          </p:nvGrpSpPr>
          <p:grpSpPr bwMode="auto">
            <a:xfrm>
              <a:off x="4948" y="2132"/>
              <a:ext cx="68" cy="792"/>
              <a:chOff x="4668" y="2076"/>
              <a:chExt cx="84" cy="860"/>
            </a:xfrm>
          </p:grpSpPr>
          <p:sp>
            <p:nvSpPr>
              <p:cNvPr id="24670" name="Oval 94"/>
              <p:cNvSpPr>
                <a:spLocks noChangeArrowheads="1"/>
              </p:cNvSpPr>
              <p:nvPr/>
            </p:nvSpPr>
            <p:spPr bwMode="auto">
              <a:xfrm>
                <a:off x="4672" y="2224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671" name="Oval 95"/>
              <p:cNvSpPr>
                <a:spLocks noChangeArrowheads="1"/>
              </p:cNvSpPr>
              <p:nvPr/>
            </p:nvSpPr>
            <p:spPr bwMode="auto">
              <a:xfrm>
                <a:off x="4676" y="2668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672" name="Oval 96"/>
              <p:cNvSpPr>
                <a:spLocks noChangeArrowheads="1"/>
              </p:cNvSpPr>
              <p:nvPr/>
            </p:nvSpPr>
            <p:spPr bwMode="auto">
              <a:xfrm>
                <a:off x="4676" y="2520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673" name="Oval 97"/>
              <p:cNvSpPr>
                <a:spLocks noChangeArrowheads="1"/>
              </p:cNvSpPr>
              <p:nvPr/>
            </p:nvSpPr>
            <p:spPr bwMode="auto">
              <a:xfrm>
                <a:off x="4672" y="2372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674" name="Oval 98"/>
              <p:cNvSpPr>
                <a:spLocks noChangeArrowheads="1"/>
              </p:cNvSpPr>
              <p:nvPr/>
            </p:nvSpPr>
            <p:spPr bwMode="auto">
              <a:xfrm>
                <a:off x="4680" y="2808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675" name="Oval 99"/>
              <p:cNvSpPr>
                <a:spLocks noChangeArrowheads="1"/>
              </p:cNvSpPr>
              <p:nvPr/>
            </p:nvSpPr>
            <p:spPr bwMode="auto">
              <a:xfrm>
                <a:off x="4668" y="2076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  <p:grpSp>
          <p:nvGrpSpPr>
            <p:cNvPr id="24628" name="Group 100"/>
            <p:cNvGrpSpPr>
              <a:grpSpLocks/>
            </p:cNvGrpSpPr>
            <p:nvPr/>
          </p:nvGrpSpPr>
          <p:grpSpPr bwMode="auto">
            <a:xfrm>
              <a:off x="5016" y="2188"/>
              <a:ext cx="60" cy="760"/>
              <a:chOff x="4668" y="2076"/>
              <a:chExt cx="84" cy="860"/>
            </a:xfrm>
          </p:grpSpPr>
          <p:sp>
            <p:nvSpPr>
              <p:cNvPr id="24664" name="Oval 101"/>
              <p:cNvSpPr>
                <a:spLocks noChangeArrowheads="1"/>
              </p:cNvSpPr>
              <p:nvPr/>
            </p:nvSpPr>
            <p:spPr bwMode="auto">
              <a:xfrm>
                <a:off x="4672" y="2224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665" name="Oval 102"/>
              <p:cNvSpPr>
                <a:spLocks noChangeArrowheads="1"/>
              </p:cNvSpPr>
              <p:nvPr/>
            </p:nvSpPr>
            <p:spPr bwMode="auto">
              <a:xfrm>
                <a:off x="4676" y="2668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666" name="Oval 103"/>
              <p:cNvSpPr>
                <a:spLocks noChangeArrowheads="1"/>
              </p:cNvSpPr>
              <p:nvPr/>
            </p:nvSpPr>
            <p:spPr bwMode="auto">
              <a:xfrm>
                <a:off x="4676" y="2520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667" name="Oval 104"/>
              <p:cNvSpPr>
                <a:spLocks noChangeArrowheads="1"/>
              </p:cNvSpPr>
              <p:nvPr/>
            </p:nvSpPr>
            <p:spPr bwMode="auto">
              <a:xfrm>
                <a:off x="4672" y="2372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668" name="Oval 105"/>
              <p:cNvSpPr>
                <a:spLocks noChangeArrowheads="1"/>
              </p:cNvSpPr>
              <p:nvPr/>
            </p:nvSpPr>
            <p:spPr bwMode="auto">
              <a:xfrm>
                <a:off x="4680" y="2808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669" name="Oval 106"/>
              <p:cNvSpPr>
                <a:spLocks noChangeArrowheads="1"/>
              </p:cNvSpPr>
              <p:nvPr/>
            </p:nvSpPr>
            <p:spPr bwMode="auto">
              <a:xfrm>
                <a:off x="4668" y="2076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  <p:grpSp>
          <p:nvGrpSpPr>
            <p:cNvPr id="24629" name="Group 107"/>
            <p:cNvGrpSpPr>
              <a:grpSpLocks/>
            </p:cNvGrpSpPr>
            <p:nvPr/>
          </p:nvGrpSpPr>
          <p:grpSpPr bwMode="auto">
            <a:xfrm>
              <a:off x="5072" y="2136"/>
              <a:ext cx="64" cy="716"/>
              <a:chOff x="4668" y="2076"/>
              <a:chExt cx="84" cy="860"/>
            </a:xfrm>
          </p:grpSpPr>
          <p:sp>
            <p:nvSpPr>
              <p:cNvPr id="24658" name="Oval 108"/>
              <p:cNvSpPr>
                <a:spLocks noChangeArrowheads="1"/>
              </p:cNvSpPr>
              <p:nvPr/>
            </p:nvSpPr>
            <p:spPr bwMode="auto">
              <a:xfrm>
                <a:off x="4672" y="2224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659" name="Oval 109"/>
              <p:cNvSpPr>
                <a:spLocks noChangeArrowheads="1"/>
              </p:cNvSpPr>
              <p:nvPr/>
            </p:nvSpPr>
            <p:spPr bwMode="auto">
              <a:xfrm>
                <a:off x="4676" y="2668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660" name="Oval 110"/>
              <p:cNvSpPr>
                <a:spLocks noChangeArrowheads="1"/>
              </p:cNvSpPr>
              <p:nvPr/>
            </p:nvSpPr>
            <p:spPr bwMode="auto">
              <a:xfrm>
                <a:off x="4676" y="2520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661" name="Oval 111"/>
              <p:cNvSpPr>
                <a:spLocks noChangeArrowheads="1"/>
              </p:cNvSpPr>
              <p:nvPr/>
            </p:nvSpPr>
            <p:spPr bwMode="auto">
              <a:xfrm>
                <a:off x="4672" y="2372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662" name="Oval 112"/>
              <p:cNvSpPr>
                <a:spLocks noChangeArrowheads="1"/>
              </p:cNvSpPr>
              <p:nvPr/>
            </p:nvSpPr>
            <p:spPr bwMode="auto">
              <a:xfrm>
                <a:off x="4680" y="2808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663" name="Oval 113"/>
              <p:cNvSpPr>
                <a:spLocks noChangeArrowheads="1"/>
              </p:cNvSpPr>
              <p:nvPr/>
            </p:nvSpPr>
            <p:spPr bwMode="auto">
              <a:xfrm>
                <a:off x="4668" y="2076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  <p:grpSp>
          <p:nvGrpSpPr>
            <p:cNvPr id="24630" name="Group 114"/>
            <p:cNvGrpSpPr>
              <a:grpSpLocks/>
            </p:cNvGrpSpPr>
            <p:nvPr/>
          </p:nvGrpSpPr>
          <p:grpSpPr bwMode="auto">
            <a:xfrm>
              <a:off x="5140" y="2200"/>
              <a:ext cx="56" cy="684"/>
              <a:chOff x="4668" y="2076"/>
              <a:chExt cx="84" cy="860"/>
            </a:xfrm>
          </p:grpSpPr>
          <p:sp>
            <p:nvSpPr>
              <p:cNvPr id="24652" name="Oval 115"/>
              <p:cNvSpPr>
                <a:spLocks noChangeArrowheads="1"/>
              </p:cNvSpPr>
              <p:nvPr/>
            </p:nvSpPr>
            <p:spPr bwMode="auto">
              <a:xfrm>
                <a:off x="4672" y="2224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653" name="Oval 116"/>
              <p:cNvSpPr>
                <a:spLocks noChangeArrowheads="1"/>
              </p:cNvSpPr>
              <p:nvPr/>
            </p:nvSpPr>
            <p:spPr bwMode="auto">
              <a:xfrm>
                <a:off x="4676" y="2668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654" name="Oval 117"/>
              <p:cNvSpPr>
                <a:spLocks noChangeArrowheads="1"/>
              </p:cNvSpPr>
              <p:nvPr/>
            </p:nvSpPr>
            <p:spPr bwMode="auto">
              <a:xfrm>
                <a:off x="4676" y="2520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655" name="Oval 118"/>
              <p:cNvSpPr>
                <a:spLocks noChangeArrowheads="1"/>
              </p:cNvSpPr>
              <p:nvPr/>
            </p:nvSpPr>
            <p:spPr bwMode="auto">
              <a:xfrm>
                <a:off x="4672" y="2372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656" name="Oval 119"/>
              <p:cNvSpPr>
                <a:spLocks noChangeArrowheads="1"/>
              </p:cNvSpPr>
              <p:nvPr/>
            </p:nvSpPr>
            <p:spPr bwMode="auto">
              <a:xfrm>
                <a:off x="4680" y="2808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657" name="Oval 120"/>
              <p:cNvSpPr>
                <a:spLocks noChangeArrowheads="1"/>
              </p:cNvSpPr>
              <p:nvPr/>
            </p:nvSpPr>
            <p:spPr bwMode="auto">
              <a:xfrm>
                <a:off x="4668" y="2076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  <p:grpSp>
          <p:nvGrpSpPr>
            <p:cNvPr id="24631" name="Group 121"/>
            <p:cNvGrpSpPr>
              <a:grpSpLocks/>
            </p:cNvGrpSpPr>
            <p:nvPr/>
          </p:nvGrpSpPr>
          <p:grpSpPr bwMode="auto">
            <a:xfrm>
              <a:off x="5196" y="2148"/>
              <a:ext cx="56" cy="684"/>
              <a:chOff x="4668" y="2076"/>
              <a:chExt cx="84" cy="860"/>
            </a:xfrm>
          </p:grpSpPr>
          <p:sp>
            <p:nvSpPr>
              <p:cNvPr id="24646" name="Oval 122"/>
              <p:cNvSpPr>
                <a:spLocks noChangeArrowheads="1"/>
              </p:cNvSpPr>
              <p:nvPr/>
            </p:nvSpPr>
            <p:spPr bwMode="auto">
              <a:xfrm>
                <a:off x="4672" y="2224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647" name="Oval 123"/>
              <p:cNvSpPr>
                <a:spLocks noChangeArrowheads="1"/>
              </p:cNvSpPr>
              <p:nvPr/>
            </p:nvSpPr>
            <p:spPr bwMode="auto">
              <a:xfrm>
                <a:off x="4676" y="2668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648" name="Oval 124"/>
              <p:cNvSpPr>
                <a:spLocks noChangeArrowheads="1"/>
              </p:cNvSpPr>
              <p:nvPr/>
            </p:nvSpPr>
            <p:spPr bwMode="auto">
              <a:xfrm>
                <a:off x="4676" y="2520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649" name="Oval 125"/>
              <p:cNvSpPr>
                <a:spLocks noChangeArrowheads="1"/>
              </p:cNvSpPr>
              <p:nvPr/>
            </p:nvSpPr>
            <p:spPr bwMode="auto">
              <a:xfrm>
                <a:off x="4672" y="2372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650" name="Oval 126"/>
              <p:cNvSpPr>
                <a:spLocks noChangeArrowheads="1"/>
              </p:cNvSpPr>
              <p:nvPr/>
            </p:nvSpPr>
            <p:spPr bwMode="auto">
              <a:xfrm>
                <a:off x="4680" y="2808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651" name="Oval 127"/>
              <p:cNvSpPr>
                <a:spLocks noChangeArrowheads="1"/>
              </p:cNvSpPr>
              <p:nvPr/>
            </p:nvSpPr>
            <p:spPr bwMode="auto">
              <a:xfrm>
                <a:off x="4668" y="2076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  <p:grpSp>
          <p:nvGrpSpPr>
            <p:cNvPr id="24632" name="Group 128"/>
            <p:cNvGrpSpPr>
              <a:grpSpLocks/>
            </p:cNvGrpSpPr>
            <p:nvPr/>
          </p:nvGrpSpPr>
          <p:grpSpPr bwMode="auto">
            <a:xfrm>
              <a:off x="5252" y="2212"/>
              <a:ext cx="48" cy="632"/>
              <a:chOff x="4668" y="2076"/>
              <a:chExt cx="84" cy="860"/>
            </a:xfrm>
          </p:grpSpPr>
          <p:sp>
            <p:nvSpPr>
              <p:cNvPr id="24640" name="Oval 129"/>
              <p:cNvSpPr>
                <a:spLocks noChangeArrowheads="1"/>
              </p:cNvSpPr>
              <p:nvPr/>
            </p:nvSpPr>
            <p:spPr bwMode="auto">
              <a:xfrm>
                <a:off x="4672" y="2224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641" name="Oval 130"/>
              <p:cNvSpPr>
                <a:spLocks noChangeArrowheads="1"/>
              </p:cNvSpPr>
              <p:nvPr/>
            </p:nvSpPr>
            <p:spPr bwMode="auto">
              <a:xfrm>
                <a:off x="4676" y="2668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642" name="Oval 131"/>
              <p:cNvSpPr>
                <a:spLocks noChangeArrowheads="1"/>
              </p:cNvSpPr>
              <p:nvPr/>
            </p:nvSpPr>
            <p:spPr bwMode="auto">
              <a:xfrm>
                <a:off x="4676" y="2520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643" name="Oval 132"/>
              <p:cNvSpPr>
                <a:spLocks noChangeArrowheads="1"/>
              </p:cNvSpPr>
              <p:nvPr/>
            </p:nvSpPr>
            <p:spPr bwMode="auto">
              <a:xfrm>
                <a:off x="4672" y="2372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644" name="Oval 133"/>
              <p:cNvSpPr>
                <a:spLocks noChangeArrowheads="1"/>
              </p:cNvSpPr>
              <p:nvPr/>
            </p:nvSpPr>
            <p:spPr bwMode="auto">
              <a:xfrm>
                <a:off x="4680" y="2808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645" name="Oval 134"/>
              <p:cNvSpPr>
                <a:spLocks noChangeArrowheads="1"/>
              </p:cNvSpPr>
              <p:nvPr/>
            </p:nvSpPr>
            <p:spPr bwMode="auto">
              <a:xfrm>
                <a:off x="4668" y="2076"/>
                <a:ext cx="72" cy="128"/>
              </a:xfrm>
              <a:prstGeom prst="ellipse">
                <a:avLst/>
              </a:prstGeom>
              <a:solidFill>
                <a:srgbClr val="FFFF99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24633" name="Line 137"/>
            <p:cNvSpPr>
              <a:spLocks noChangeShapeType="1"/>
            </p:cNvSpPr>
            <p:nvPr/>
          </p:nvSpPr>
          <p:spPr bwMode="auto">
            <a:xfrm flipV="1">
              <a:off x="3372" y="2228"/>
              <a:ext cx="106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24634" name="Line 138"/>
            <p:cNvSpPr>
              <a:spLocks noChangeShapeType="1"/>
            </p:cNvSpPr>
            <p:nvPr/>
          </p:nvSpPr>
          <p:spPr bwMode="auto">
            <a:xfrm flipV="1">
              <a:off x="3392" y="2424"/>
              <a:ext cx="1032" cy="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24635" name="Line 139"/>
            <p:cNvSpPr>
              <a:spLocks noChangeShapeType="1"/>
            </p:cNvSpPr>
            <p:nvPr/>
          </p:nvSpPr>
          <p:spPr bwMode="auto">
            <a:xfrm>
              <a:off x="3380" y="2464"/>
              <a:ext cx="1044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24636" name="Line 140"/>
            <p:cNvSpPr>
              <a:spLocks noChangeShapeType="1"/>
            </p:cNvSpPr>
            <p:nvPr/>
          </p:nvSpPr>
          <p:spPr bwMode="auto">
            <a:xfrm>
              <a:off x="3388" y="2500"/>
              <a:ext cx="1032" cy="1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24637" name="Line 141"/>
            <p:cNvSpPr>
              <a:spLocks noChangeShapeType="1"/>
            </p:cNvSpPr>
            <p:nvPr/>
          </p:nvSpPr>
          <p:spPr bwMode="auto">
            <a:xfrm>
              <a:off x="3404" y="2556"/>
              <a:ext cx="1040" cy="2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24638" name="Line 142"/>
            <p:cNvSpPr>
              <a:spLocks noChangeShapeType="1"/>
            </p:cNvSpPr>
            <p:nvPr/>
          </p:nvSpPr>
          <p:spPr bwMode="auto">
            <a:xfrm>
              <a:off x="3416" y="2600"/>
              <a:ext cx="1036" cy="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24639" name="Text Box 145"/>
            <p:cNvSpPr txBox="1">
              <a:spLocks noChangeArrowheads="1"/>
            </p:cNvSpPr>
            <p:nvPr/>
          </p:nvSpPr>
          <p:spPr bwMode="auto">
            <a:xfrm>
              <a:off x="3495" y="3283"/>
              <a:ext cx="2368" cy="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de-DE" i="1"/>
                <a:t>Finnisch</a:t>
              </a:r>
              <a:r>
                <a:rPr lang="de-DE"/>
                <a:t>: </a:t>
              </a:r>
              <a:r>
                <a:rPr lang="de-DE" sz="1800"/>
                <a:t>21 vokal. Phoneme,</a:t>
              </a:r>
            </a:p>
            <a:p>
              <a:pPr>
                <a:lnSpc>
                  <a:spcPct val="70000"/>
                </a:lnSpc>
              </a:pPr>
              <a:r>
                <a:rPr lang="de-DE" sz="1800"/>
                <a:t>50 Trainingsmuster pro Phonem.</a:t>
              </a:r>
            </a:p>
            <a:p>
              <a:pPr>
                <a:lnSpc>
                  <a:spcPct val="70000"/>
                </a:lnSpc>
              </a:pPr>
              <a:r>
                <a:rPr lang="de-DE" sz="1800"/>
                <a:t>3 Konsonant. /k/, /p/, /t/ extra!</a:t>
              </a:r>
            </a:p>
          </p:txBody>
        </p:sp>
      </p:grpSp>
      <p:sp>
        <p:nvSpPr>
          <p:cNvPr id="24620" name="Fußzeilenplatzhalter 129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  <a:endParaRPr lang="de-DE" sz="10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5873B41A-6A6B-440A-A4B6-9D0ECADE9B93}" type="slidenum">
              <a:rPr lang="de-DE" sz="1000" smtClean="0"/>
              <a:pPr/>
              <a:t>24</a:t>
            </a:fld>
            <a:r>
              <a:rPr lang="de-DE" sz="1000" smtClean="0"/>
              <a:t> -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Spracherkennung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268413"/>
            <a:ext cx="8532812" cy="65087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sz="2000" smtClean="0"/>
              <a:t>Erfolg</a:t>
            </a:r>
            <a:r>
              <a:rPr lang="de-DE" sz="2000" b="0" smtClean="0"/>
              <a:t>: 	ähnliche Phoneme  -  ähnlicher Ort. </a:t>
            </a:r>
          </a:p>
          <a:p>
            <a:pPr marL="0" inden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sz="2000" b="0" smtClean="0"/>
              <a:t>	z.B. Dynamik des Wortes &gt;&gt;</a:t>
            </a:r>
            <a:r>
              <a:rPr lang="de-DE" sz="2000" b="0" i="1" smtClean="0"/>
              <a:t>humppila</a:t>
            </a:r>
            <a:r>
              <a:rPr lang="de-DE" sz="2000" b="0" smtClean="0"/>
              <a:t>&lt;&lt;</a:t>
            </a:r>
          </a:p>
        </p:txBody>
      </p:sp>
      <p:graphicFrame>
        <p:nvGraphicFramePr>
          <p:cNvPr id="25605" name="Object 4"/>
          <p:cNvGraphicFramePr>
            <a:graphicFrameLocks noChangeAspect="1"/>
          </p:cNvGraphicFramePr>
          <p:nvPr/>
        </p:nvGraphicFramePr>
        <p:xfrm>
          <a:off x="1028700" y="2090738"/>
          <a:ext cx="7646988" cy="442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8" name="Bild" r:id="rId3" imgW="4239768" imgH="2453640" progId="Word.Picture.8">
                  <p:embed/>
                </p:oleObj>
              </mc:Choice>
              <mc:Fallback>
                <p:oleObj name="Bild" r:id="rId3" imgW="4239768" imgH="245364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2090738"/>
                        <a:ext cx="7646988" cy="442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4" name="Object 8"/>
          <p:cNvGraphicFramePr>
            <a:graphicFrameLocks noChangeAspect="1"/>
          </p:cNvGraphicFramePr>
          <p:nvPr/>
        </p:nvGraphicFramePr>
        <p:xfrm>
          <a:off x="1536700" y="2022475"/>
          <a:ext cx="6515100" cy="400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9" name="CorelPhotoPaint.Image.7" r:id="rId5" imgW="3123810" imgH="2266667" progId="CorelPhotoPaint.Image.7">
                  <p:embed/>
                </p:oleObj>
              </mc:Choice>
              <mc:Fallback>
                <p:oleObj name="CorelPhotoPaint.Image.7" r:id="rId5" imgW="3123810" imgH="2266667" progId="CorelPhotoPaint.Image.7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lum bright="-30000"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700" y="2022475"/>
                        <a:ext cx="6515100" cy="400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7" name="Fußzeilenplatzhalter 7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  <a:endParaRPr lang="de-DE" sz="10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3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5D824A37-571C-4A83-B20B-E687DD32468D}" type="slidenum">
              <a:rPr lang="de-DE" sz="1000" smtClean="0"/>
              <a:pPr/>
              <a:t>25</a:t>
            </a:fld>
            <a:r>
              <a:rPr lang="de-DE" sz="1000" smtClean="0"/>
              <a:t> -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Spracherkennung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268413"/>
            <a:ext cx="8532812" cy="587375"/>
          </a:xfrm>
        </p:spPr>
        <p:txBody>
          <a:bodyPr/>
          <a:lstStyle/>
          <a:p>
            <a:pPr marL="0" indent="0"/>
            <a:r>
              <a:rPr lang="de-DE" smtClean="0"/>
              <a:t>Implementierung:	</a:t>
            </a:r>
            <a:r>
              <a:rPr lang="de-DE" b="0" smtClean="0"/>
              <a:t>Hardware-Platine</a:t>
            </a:r>
          </a:p>
        </p:txBody>
      </p:sp>
      <p:pic>
        <p:nvPicPr>
          <p:cNvPr id="26629" name="Picture 5" descr="538C949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741488"/>
            <a:ext cx="5380038" cy="432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5588000" y="2043113"/>
            <a:ext cx="29352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800" b="1"/>
              <a:t>Training</a:t>
            </a:r>
            <a:r>
              <a:rPr lang="de-DE" sz="1800"/>
              <a:t>: 10min/100Worte pro Sprecher</a:t>
            </a:r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5626100" y="3006725"/>
            <a:ext cx="3119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800" b="1"/>
              <a:t>Erkennung</a:t>
            </a:r>
            <a:r>
              <a:rPr lang="de-DE" sz="1800"/>
              <a:t>: 250ms/Wort</a:t>
            </a:r>
          </a:p>
        </p:txBody>
      </p:sp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5670550" y="3717925"/>
            <a:ext cx="3189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b="1"/>
              <a:t>Leistung</a:t>
            </a:r>
            <a:endParaRPr lang="de-DE"/>
          </a:p>
          <a:p>
            <a:pPr>
              <a:lnSpc>
                <a:spcPct val="50000"/>
              </a:lnSpc>
            </a:pPr>
            <a:r>
              <a:rPr lang="de-DE"/>
              <a:t>92%-97% richtig erkannt</a:t>
            </a:r>
          </a:p>
        </p:txBody>
      </p:sp>
      <p:sp>
        <p:nvSpPr>
          <p:cNvPr id="26633" name="Fußzeilenplatzhalter 9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  <a:endParaRPr lang="de-DE" sz="10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B8527EB1-331B-480C-B023-B64D7117A60A}" type="slidenum">
              <a:rPr lang="de-DE" sz="1000" smtClean="0"/>
              <a:pPr/>
              <a:t>26</a:t>
            </a:fld>
            <a:r>
              <a:rPr lang="de-DE" sz="1000" smtClean="0"/>
              <a:t> -</a:t>
            </a:r>
          </a:p>
        </p:txBody>
      </p:sp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1422400" y="2489200"/>
            <a:ext cx="2781300" cy="24384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Spracherkennung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268413"/>
            <a:ext cx="8532812" cy="587375"/>
          </a:xfrm>
        </p:spPr>
        <p:txBody>
          <a:bodyPr/>
          <a:lstStyle/>
          <a:p>
            <a:pPr marL="0" indent="0"/>
            <a:r>
              <a:rPr lang="de-DE" smtClean="0"/>
              <a:t>Implementierung</a:t>
            </a:r>
          </a:p>
        </p:txBody>
      </p:sp>
      <p:pic>
        <p:nvPicPr>
          <p:cNvPr id="27654" name="Picture 5" descr="C37E515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5"/>
          <a:stretch>
            <a:fillRect/>
          </a:stretch>
        </p:blipFill>
        <p:spPr bwMode="auto">
          <a:xfrm rot="-60000">
            <a:off x="523875" y="1749425"/>
            <a:ext cx="7988300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5721350" y="2478088"/>
            <a:ext cx="660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sz="1400" i="1"/>
              <a:t>96kB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4646613" y="2471738"/>
            <a:ext cx="660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sz="1400" i="1"/>
              <a:t>64kB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4557713" y="4462463"/>
            <a:ext cx="86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sz="1400" i="1"/>
              <a:t>512kB</a:t>
            </a:r>
          </a:p>
        </p:txBody>
      </p:sp>
      <p:sp>
        <p:nvSpPr>
          <p:cNvPr id="27658" name="Fußzeilenplatzhalter 10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  <a:endParaRPr lang="de-DE" sz="10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  <a:endParaRPr lang="de-DE" sz="1000">
              <a:latin typeface="Tahoma" pitchFamily="34" charset="0"/>
            </a:endParaRPr>
          </a:p>
        </p:txBody>
      </p:sp>
      <p:sp>
        <p:nvSpPr>
          <p:cNvPr id="28675" name="Titel 1"/>
          <p:cNvSpPr>
            <a:spLocks noGrp="1"/>
          </p:cNvSpPr>
          <p:nvPr>
            <p:ph type="title" idx="4294967295"/>
          </p:nvPr>
        </p:nvSpPr>
        <p:spPr>
          <a:xfrm>
            <a:off x="609600" y="2743200"/>
            <a:ext cx="8534400" cy="1244600"/>
          </a:xfrm>
        </p:spPr>
        <p:txBody>
          <a:bodyPr anchor="ctr"/>
          <a:lstStyle/>
          <a:p>
            <a:pPr marL="355600" indent="3175" eaLnBrk="1" hangingPunct="1">
              <a:lnSpc>
                <a:spcPct val="90000"/>
              </a:lnSpc>
            </a:pPr>
            <a:r>
              <a:rPr lang="de-DE" sz="3800" smtClean="0">
                <a:solidFill>
                  <a:srgbClr val="BFBFBF"/>
                </a:solidFill>
                <a:latin typeface="Arial Black" pitchFamily="34" charset="0"/>
                <a:cs typeface="Arial" pitchFamily="34" charset="0"/>
              </a:rPr>
              <a:t>Selbstorganisierende Karten</a:t>
            </a:r>
          </a:p>
        </p:txBody>
      </p:sp>
      <p:sp>
        <p:nvSpPr>
          <p:cNvPr id="28676" name="Titel 1"/>
          <p:cNvSpPr txBox="1">
            <a:spLocks/>
          </p:cNvSpPr>
          <p:nvPr/>
        </p:nvSpPr>
        <p:spPr bwMode="auto">
          <a:xfrm>
            <a:off x="719138" y="5143500"/>
            <a:ext cx="8424862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 indent="3175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sz="4000" b="1">
              <a:solidFill>
                <a:srgbClr val="BFBFBF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7655" name="Titel 1"/>
          <p:cNvSpPr>
            <a:spLocks/>
          </p:cNvSpPr>
          <p:nvPr/>
        </p:nvSpPr>
        <p:spPr bwMode="auto">
          <a:xfrm>
            <a:off x="611188" y="1454150"/>
            <a:ext cx="8532812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anchor="ctr"/>
          <a:lstStyle/>
          <a:p>
            <a:pPr marL="355600" indent="3175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3800" b="1" dirty="0" err="1">
                <a:solidFill>
                  <a:srgbClr val="BFBFBF"/>
                </a:solidFill>
                <a:latin typeface="Arial Black" pitchFamily="34" charset="0"/>
                <a:ea typeface="+mj-ea"/>
                <a:cs typeface="Arial" pitchFamily="34" charset="0"/>
              </a:rPr>
              <a:t>Somatotopische</a:t>
            </a:r>
            <a:r>
              <a:rPr lang="de-DE" sz="3800" b="1" dirty="0">
                <a:solidFill>
                  <a:srgbClr val="BFBFBF"/>
                </a:solidFill>
                <a:latin typeface="Arial Black" pitchFamily="34" charset="0"/>
                <a:ea typeface="+mj-ea"/>
                <a:cs typeface="Arial" pitchFamily="34" charset="0"/>
              </a:rPr>
              <a:t> Karten</a:t>
            </a:r>
          </a:p>
        </p:txBody>
      </p:sp>
      <p:sp>
        <p:nvSpPr>
          <p:cNvPr id="28678" name="Titel 1"/>
          <p:cNvSpPr>
            <a:spLocks/>
          </p:cNvSpPr>
          <p:nvPr/>
        </p:nvSpPr>
        <p:spPr bwMode="auto">
          <a:xfrm>
            <a:off x="561975" y="5372100"/>
            <a:ext cx="8582025" cy="1127125"/>
          </a:xfrm>
          <a:prstGeom prst="rect">
            <a:avLst/>
          </a:prstGeom>
          <a:solidFill>
            <a:srgbClr val="FFCC6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anchor="ctr"/>
          <a:lstStyle/>
          <a:p>
            <a:pPr marL="355600" indent="3175" eaLnBrk="1" hangingPunct="1">
              <a:lnSpc>
                <a:spcPct val="90000"/>
              </a:lnSpc>
              <a:spcBef>
                <a:spcPct val="0"/>
              </a:spcBef>
            </a:pPr>
            <a:r>
              <a:rPr kumimoji="1" lang="de-DE" sz="4000" b="1">
                <a:latin typeface="Arial Black" pitchFamily="34" charset="0"/>
                <a:cs typeface="Arial" pitchFamily="34" charset="0"/>
              </a:rPr>
              <a:t>Anwendg Robotersteuerung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600075" y="4152900"/>
            <a:ext cx="8543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5600" indent="3175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3800" b="1" kern="0" dirty="0" smtClean="0">
                <a:solidFill>
                  <a:srgbClr val="BFBFBF"/>
                </a:solidFill>
                <a:latin typeface="Arial Black" pitchFamily="34" charset="0"/>
                <a:ea typeface="+mj-ea"/>
                <a:cs typeface="Arial" pitchFamily="34" charset="0"/>
              </a:rPr>
              <a:t>Anwendung Sprachanalyse</a:t>
            </a:r>
            <a:endParaRPr lang="de-DE" sz="3800" kern="0" dirty="0">
              <a:solidFill>
                <a:srgbClr val="BFBFBF"/>
              </a:solidFill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28680" name="Foliennummernplatzhalter 9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E5EEC9A0-1B58-4A38-9485-252910E005A7}" type="slidenum">
              <a:rPr lang="de-DE" sz="1000" smtClean="0"/>
              <a:pPr/>
              <a:t>27</a:t>
            </a:fld>
            <a:r>
              <a:rPr lang="de-DE" sz="1000" smtClean="0"/>
              <a:t> -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02AF599B-2DCC-43B8-BA29-03C8A0D05CFD}" type="slidenum">
              <a:rPr lang="de-DE" sz="1000" smtClean="0"/>
              <a:pPr/>
              <a:t>28</a:t>
            </a:fld>
            <a:r>
              <a:rPr lang="de-DE" sz="1000" smtClean="0"/>
              <a:t> -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Robotersteuerung vs. Muskelkontrolle</a:t>
            </a: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0" y="1752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9701" name="AutoShape 6"/>
          <p:cNvSpPr>
            <a:spLocks noChangeAspect="1" noChangeArrowheads="1" noTextEdit="1"/>
          </p:cNvSpPr>
          <p:nvPr/>
        </p:nvSpPr>
        <p:spPr bwMode="auto">
          <a:xfrm>
            <a:off x="660400" y="1147763"/>
            <a:ext cx="6373813" cy="538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9702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2"/>
          <a:stretch>
            <a:fillRect/>
          </a:stretch>
        </p:blipFill>
        <p:spPr bwMode="auto">
          <a:xfrm>
            <a:off x="673100" y="1162050"/>
            <a:ext cx="6354763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Fußzeilenplatzhalter 7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  <a:endParaRPr lang="de-DE" sz="10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FFC14F08-9CAA-4C3A-9A1A-D318552C8ADD}" type="slidenum">
              <a:rPr lang="de-DE" sz="1000" smtClean="0"/>
              <a:pPr/>
              <a:t>29</a:t>
            </a:fld>
            <a:r>
              <a:rPr lang="de-DE" sz="1000" smtClean="0"/>
              <a:t> -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Robotersteuerung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0" y="1752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0" y="2066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609600" y="2130425"/>
          <a:ext cx="6127750" cy="419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5" name="Bild" r:id="rId3" imgW="4244340" imgH="2904744" progId="Word.Picture.8">
                  <p:embed/>
                </p:oleObj>
              </mc:Choice>
              <mc:Fallback>
                <p:oleObj name="Bild" r:id="rId3" imgW="4244340" imgH="2904744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130425"/>
                        <a:ext cx="6127750" cy="419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681038" y="1168400"/>
            <a:ext cx="7793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b="1"/>
              <a:t>Beispiel</a:t>
            </a:r>
            <a:r>
              <a:rPr lang="de-DE"/>
              <a:t>	Puma-Roboter</a:t>
            </a:r>
          </a:p>
        </p:txBody>
      </p:sp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5607050" y="1270000"/>
            <a:ext cx="3322638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b="1"/>
              <a:t>Probleme</a:t>
            </a:r>
          </a:p>
          <a:p>
            <a:r>
              <a:rPr lang="de-DE" b="1"/>
              <a:t>Kinematik</a:t>
            </a:r>
            <a:r>
              <a:rPr lang="de-DE"/>
              <a:t> </a:t>
            </a:r>
          </a:p>
          <a:p>
            <a:pPr>
              <a:lnSpc>
                <a:spcPct val="70000"/>
              </a:lnSpc>
              <a:spcBef>
                <a:spcPct val="35000"/>
              </a:spcBef>
            </a:pPr>
            <a:r>
              <a:rPr lang="de-DE">
                <a:sym typeface="Symbol" pitchFamily="18" charset="2"/>
              </a:rPr>
              <a:t>Winkelkoord.</a:t>
            </a:r>
            <a:r>
              <a:rPr lang="de-DE" b="1">
                <a:sym typeface="Symbol" pitchFamily="18" charset="2"/>
              </a:rPr>
              <a:t> </a:t>
            </a:r>
            <a:r>
              <a:rPr lang="de-DE">
                <a:sym typeface="Symbol" pitchFamily="18" charset="2"/>
              </a:rPr>
              <a:t>Gelenke</a:t>
            </a:r>
            <a:r>
              <a:rPr lang="de-DE" b="1">
                <a:sym typeface="Symbol" pitchFamily="18" charset="2"/>
              </a:rPr>
              <a:t>  </a:t>
            </a:r>
          </a:p>
          <a:p>
            <a:pPr>
              <a:lnSpc>
                <a:spcPct val="70000"/>
              </a:lnSpc>
              <a:spcBef>
                <a:spcPct val="35000"/>
              </a:spcBef>
            </a:pPr>
            <a:r>
              <a:rPr lang="de-DE">
                <a:sym typeface="Symbol" pitchFamily="18" charset="2"/>
              </a:rPr>
              <a:t> kartes. Koord. </a:t>
            </a:r>
            <a:r>
              <a:rPr lang="de-DE" b="1">
                <a:sym typeface="Symbol" pitchFamily="18" charset="2"/>
              </a:rPr>
              <a:t>x</a:t>
            </a:r>
          </a:p>
          <a:p>
            <a:pPr>
              <a:lnSpc>
                <a:spcPct val="30000"/>
              </a:lnSpc>
              <a:buFont typeface="Symbol" pitchFamily="18" charset="2"/>
              <a:buNone/>
            </a:pPr>
            <a:endParaRPr lang="de-DE">
              <a:sym typeface="Symbol" pitchFamily="18" charset="2"/>
            </a:endParaRPr>
          </a:p>
          <a:p>
            <a:pPr>
              <a:lnSpc>
                <a:spcPct val="30000"/>
              </a:lnSpc>
              <a:buFont typeface="Symbol" pitchFamily="18" charset="2"/>
              <a:buNone/>
            </a:pPr>
            <a:r>
              <a:rPr lang="de-DE" b="1">
                <a:sym typeface="Symbol" pitchFamily="18" charset="2"/>
              </a:rPr>
              <a:t>Inverse Kinematik</a:t>
            </a:r>
          </a:p>
          <a:p>
            <a:pPr>
              <a:lnSpc>
                <a:spcPct val="70000"/>
              </a:lnSpc>
              <a:spcBef>
                <a:spcPct val="35000"/>
              </a:spcBef>
            </a:pPr>
            <a:r>
              <a:rPr lang="de-DE">
                <a:sym typeface="Symbol" pitchFamily="18" charset="2"/>
              </a:rPr>
              <a:t>kartes. Koord. </a:t>
            </a:r>
            <a:r>
              <a:rPr lang="de-DE" b="1">
                <a:sym typeface="Symbol" pitchFamily="18" charset="2"/>
              </a:rPr>
              <a:t>x</a:t>
            </a:r>
            <a:endParaRPr lang="de-DE">
              <a:sym typeface="Symbol" pitchFamily="18" charset="2"/>
            </a:endParaRPr>
          </a:p>
          <a:p>
            <a:pPr>
              <a:lnSpc>
                <a:spcPct val="50000"/>
              </a:lnSpc>
              <a:buFont typeface="Symbol" pitchFamily="18" charset="2"/>
              <a:buNone/>
            </a:pPr>
            <a:r>
              <a:rPr lang="de-DE">
                <a:sym typeface="Symbol" pitchFamily="18" charset="2"/>
              </a:rPr>
              <a:t> Winkelkoord. </a:t>
            </a:r>
            <a:r>
              <a:rPr lang="de-DE" b="1">
                <a:sym typeface="Symbol" pitchFamily="18" charset="2"/>
              </a:rPr>
              <a:t></a:t>
            </a:r>
            <a:endParaRPr lang="de-DE">
              <a:sym typeface="Symbol" pitchFamily="18" charset="2"/>
            </a:endParaRPr>
          </a:p>
        </p:txBody>
      </p:sp>
      <p:sp>
        <p:nvSpPr>
          <p:cNvPr id="137226" name="Line 10"/>
          <p:cNvSpPr>
            <a:spLocks noChangeShapeType="1"/>
          </p:cNvSpPr>
          <p:nvPr/>
        </p:nvSpPr>
        <p:spPr bwMode="auto">
          <a:xfrm flipH="1" flipV="1">
            <a:off x="1474788" y="3586163"/>
            <a:ext cx="9525" cy="193198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37227" name="Line 11"/>
          <p:cNvSpPr>
            <a:spLocks noChangeShapeType="1"/>
          </p:cNvSpPr>
          <p:nvPr/>
        </p:nvSpPr>
        <p:spPr bwMode="auto">
          <a:xfrm>
            <a:off x="2184400" y="3200400"/>
            <a:ext cx="1076325" cy="69056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37228" name="Line 12"/>
          <p:cNvSpPr>
            <a:spLocks noChangeShapeType="1"/>
          </p:cNvSpPr>
          <p:nvPr/>
        </p:nvSpPr>
        <p:spPr bwMode="auto">
          <a:xfrm>
            <a:off x="3284538" y="3930650"/>
            <a:ext cx="1281112" cy="8239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0732" name="Oval 13"/>
          <p:cNvSpPr>
            <a:spLocks noChangeArrowheads="1"/>
          </p:cNvSpPr>
          <p:nvPr/>
        </p:nvSpPr>
        <p:spPr bwMode="auto">
          <a:xfrm>
            <a:off x="4641850" y="4765675"/>
            <a:ext cx="60325" cy="111125"/>
          </a:xfrm>
          <a:prstGeom prst="ellipse">
            <a:avLst/>
          </a:prstGeom>
          <a:solidFill>
            <a:srgbClr val="CC0000"/>
          </a:solidFill>
          <a:ln w="38100" algn="ctr">
            <a:solidFill>
              <a:srgbClr val="CC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37230" name="Line 14"/>
          <p:cNvSpPr>
            <a:spLocks noChangeShapeType="1"/>
          </p:cNvSpPr>
          <p:nvPr/>
        </p:nvSpPr>
        <p:spPr bwMode="auto">
          <a:xfrm flipV="1">
            <a:off x="1482725" y="3179763"/>
            <a:ext cx="630238" cy="355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0734" name="Fußzeilenplatzhalter 1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  <a:endParaRPr lang="de-DE" sz="10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3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3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6" grpId="0" animBg="1"/>
      <p:bldP spid="137227" grpId="0" animBg="1"/>
      <p:bldP spid="137228" grpId="0" animBg="1"/>
      <p:bldP spid="1372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  <a:endParaRPr lang="de-DE" sz="1000">
              <a:latin typeface="Tahoma" pitchFamily="34" charset="0"/>
            </a:endParaRPr>
          </a:p>
        </p:txBody>
      </p:sp>
      <p:sp>
        <p:nvSpPr>
          <p:cNvPr id="5123" name="Titel 1"/>
          <p:cNvSpPr>
            <a:spLocks noGrp="1"/>
          </p:cNvSpPr>
          <p:nvPr>
            <p:ph type="title" idx="4294967295"/>
          </p:nvPr>
        </p:nvSpPr>
        <p:spPr>
          <a:xfrm>
            <a:off x="609600" y="2743200"/>
            <a:ext cx="8534400" cy="1244600"/>
          </a:xfrm>
        </p:spPr>
        <p:txBody>
          <a:bodyPr anchor="ctr"/>
          <a:lstStyle/>
          <a:p>
            <a:pPr marL="355600" indent="3175" eaLnBrk="1" hangingPunct="1">
              <a:lnSpc>
                <a:spcPct val="90000"/>
              </a:lnSpc>
            </a:pPr>
            <a:r>
              <a:rPr lang="de-DE" sz="3800" smtClean="0">
                <a:solidFill>
                  <a:srgbClr val="BFBFBF"/>
                </a:solidFill>
                <a:latin typeface="Arial Black" pitchFamily="34" charset="0"/>
                <a:cs typeface="Arial" pitchFamily="34" charset="0"/>
              </a:rPr>
              <a:t>Selbstorganisierende Karten</a:t>
            </a:r>
          </a:p>
        </p:txBody>
      </p:sp>
      <p:sp>
        <p:nvSpPr>
          <p:cNvPr id="5124" name="Titel 1"/>
          <p:cNvSpPr txBox="1">
            <a:spLocks/>
          </p:cNvSpPr>
          <p:nvPr/>
        </p:nvSpPr>
        <p:spPr bwMode="auto">
          <a:xfrm>
            <a:off x="719138" y="5143500"/>
            <a:ext cx="8424862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 indent="3175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sz="4000" b="1">
              <a:solidFill>
                <a:srgbClr val="BFBFBF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125" name="Titel 1"/>
          <p:cNvSpPr>
            <a:spLocks/>
          </p:cNvSpPr>
          <p:nvPr/>
        </p:nvSpPr>
        <p:spPr bwMode="auto">
          <a:xfrm>
            <a:off x="611188" y="1454150"/>
            <a:ext cx="8532812" cy="1149350"/>
          </a:xfrm>
          <a:prstGeom prst="rect">
            <a:avLst/>
          </a:prstGeom>
          <a:solidFill>
            <a:srgbClr val="FFCC6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anchor="ctr"/>
          <a:lstStyle/>
          <a:p>
            <a:pPr marL="355600" indent="3175" eaLnBrk="1" hangingPunct="1">
              <a:lnSpc>
                <a:spcPct val="90000"/>
              </a:lnSpc>
              <a:spcBef>
                <a:spcPct val="0"/>
              </a:spcBef>
            </a:pPr>
            <a:r>
              <a:rPr kumimoji="1" lang="de-DE" sz="4000" b="1">
                <a:latin typeface="Arial Black" pitchFamily="34" charset="0"/>
                <a:cs typeface="Arial" pitchFamily="34" charset="0"/>
              </a:rPr>
              <a:t>Somatotopische Karten</a:t>
            </a:r>
          </a:p>
        </p:txBody>
      </p:sp>
      <p:sp>
        <p:nvSpPr>
          <p:cNvPr id="5126" name="Titel 1"/>
          <p:cNvSpPr>
            <a:spLocks/>
          </p:cNvSpPr>
          <p:nvPr/>
        </p:nvSpPr>
        <p:spPr bwMode="auto">
          <a:xfrm>
            <a:off x="561975" y="5372100"/>
            <a:ext cx="85820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55600" indent="3175" eaLnBrk="1" hangingPunct="1">
              <a:spcBef>
                <a:spcPct val="0"/>
              </a:spcBef>
            </a:pPr>
            <a:r>
              <a:rPr lang="de-DE" sz="3800">
                <a:solidFill>
                  <a:srgbClr val="BFBFBF"/>
                </a:solidFill>
                <a:latin typeface="Arial Black" pitchFamily="34" charset="0"/>
                <a:cs typeface="Arial" pitchFamily="34" charset="0"/>
              </a:rPr>
              <a:t>Anwendung Robotersteuerung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600075" y="4152900"/>
            <a:ext cx="8543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5600" indent="3175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3800" b="1" kern="0" dirty="0">
                <a:solidFill>
                  <a:srgbClr val="BFBFBF"/>
                </a:solidFill>
                <a:latin typeface="Arial Black" pitchFamily="34" charset="0"/>
                <a:ea typeface="+mj-ea"/>
                <a:cs typeface="Arial" pitchFamily="34" charset="0"/>
              </a:rPr>
              <a:t>Anwendung </a:t>
            </a:r>
            <a:r>
              <a:rPr lang="de-DE" sz="3800" b="1" kern="0" dirty="0" smtClean="0">
                <a:solidFill>
                  <a:srgbClr val="BFBFBF"/>
                </a:solidFill>
                <a:latin typeface="Arial Black" pitchFamily="34" charset="0"/>
                <a:ea typeface="+mj-ea"/>
                <a:cs typeface="Arial" pitchFamily="34" charset="0"/>
              </a:rPr>
              <a:t>Sprachanalyse</a:t>
            </a:r>
            <a:endParaRPr lang="de-DE" sz="3800" kern="0" dirty="0">
              <a:solidFill>
                <a:srgbClr val="BFBFBF"/>
              </a:solidFill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5128" name="Foliennummernplatzhalter 9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B0EEF034-E631-4F2A-8C20-AD843D14D296}" type="slidenum">
              <a:rPr lang="de-DE" sz="1000" smtClean="0"/>
              <a:pPr/>
              <a:t>3</a:t>
            </a:fld>
            <a:r>
              <a:rPr lang="de-DE" sz="1000" smtClean="0"/>
              <a:t> -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AFC3A742-723A-4247-8B78-FE8CF8B065BD}" type="slidenum">
              <a:rPr lang="de-DE" sz="1000" smtClean="0"/>
              <a:pPr/>
              <a:t>30</a:t>
            </a:fld>
            <a:r>
              <a:rPr lang="de-DE" sz="1000" smtClean="0"/>
              <a:t> -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Robotersteuerung</a:t>
            </a:r>
          </a:p>
        </p:txBody>
      </p:sp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598488" y="1270000"/>
            <a:ext cx="833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Blip>
                <a:blip r:embed="rId3"/>
              </a:buBlip>
            </a:pPr>
            <a:r>
              <a:rPr lang="de-DE" b="1"/>
              <a:t>Kinematik</a:t>
            </a:r>
            <a:r>
              <a:rPr lang="de-DE"/>
              <a:t>   		</a:t>
            </a:r>
            <a:r>
              <a:rPr lang="de-DE" i="1"/>
              <a:t>durch</a:t>
            </a:r>
            <a:r>
              <a:rPr lang="de-DE"/>
              <a:t> </a:t>
            </a:r>
            <a:r>
              <a:rPr lang="de-DE" i="1"/>
              <a:t>homogene Koord.transformationen</a:t>
            </a:r>
            <a:endParaRPr lang="de-DE" b="1" i="1">
              <a:sym typeface="Symbol" pitchFamily="18" charset="2"/>
            </a:endParaRPr>
          </a:p>
        </p:txBody>
      </p:sp>
      <p:sp>
        <p:nvSpPr>
          <p:cNvPr id="155662" name="Text Box 14"/>
          <p:cNvSpPr txBox="1">
            <a:spLocks noChangeArrowheads="1"/>
          </p:cNvSpPr>
          <p:nvPr/>
        </p:nvSpPr>
        <p:spPr bwMode="auto">
          <a:xfrm>
            <a:off x="846138" y="1636713"/>
            <a:ext cx="8004175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60000"/>
              </a:lnSpc>
            </a:pPr>
            <a:r>
              <a:rPr lang="de-DE">
                <a:solidFill>
                  <a:srgbClr val="336699"/>
                </a:solidFill>
              </a:rPr>
              <a:t>Drehung		Skalierung 		Shift</a:t>
            </a:r>
          </a:p>
          <a:p>
            <a:pPr>
              <a:lnSpc>
                <a:spcPct val="160000"/>
              </a:lnSpc>
              <a:buFontTx/>
              <a:buChar char="•"/>
            </a:pPr>
            <a:endParaRPr lang="de-DE">
              <a:solidFill>
                <a:srgbClr val="336699"/>
              </a:solidFill>
            </a:endParaRPr>
          </a:p>
          <a:p>
            <a:pPr>
              <a:lnSpc>
                <a:spcPct val="160000"/>
              </a:lnSpc>
              <a:buFontTx/>
              <a:buChar char="•"/>
            </a:pPr>
            <a:endParaRPr lang="de-DE">
              <a:solidFill>
                <a:srgbClr val="336699"/>
              </a:solidFill>
            </a:endParaRPr>
          </a:p>
        </p:txBody>
      </p:sp>
      <p:graphicFrame>
        <p:nvGraphicFramePr>
          <p:cNvPr id="155663" name="Object 15"/>
          <p:cNvGraphicFramePr>
            <a:graphicFrameLocks noChangeAspect="1"/>
          </p:cNvGraphicFramePr>
          <p:nvPr/>
        </p:nvGraphicFramePr>
        <p:xfrm>
          <a:off x="809625" y="2260600"/>
          <a:ext cx="155416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2" name="Equation" r:id="rId4" imgW="875920" imgH="393529" progId="Equation.DSMT4">
                  <p:embed/>
                </p:oleObj>
              </mc:Choice>
              <mc:Fallback>
                <p:oleObj name="Equation" r:id="rId4" imgW="875920" imgH="393529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5" y="2260600"/>
                        <a:ext cx="1554163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64" name="Object 16"/>
          <p:cNvGraphicFramePr>
            <a:graphicFrameLocks noChangeAspect="1"/>
          </p:cNvGraphicFramePr>
          <p:nvPr/>
        </p:nvGraphicFramePr>
        <p:xfrm>
          <a:off x="3813175" y="2192338"/>
          <a:ext cx="855663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3" name="Equation" r:id="rId6" imgW="520700" imgH="419100" progId="Equation.DSMT4">
                  <p:embed/>
                </p:oleObj>
              </mc:Choice>
              <mc:Fallback>
                <p:oleObj name="Equation" r:id="rId6" imgW="520700" imgH="4191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3175" y="2192338"/>
                        <a:ext cx="855663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65" name="Object 17"/>
          <p:cNvGraphicFramePr>
            <a:graphicFrameLocks noChangeAspect="1"/>
          </p:cNvGraphicFramePr>
          <p:nvPr/>
        </p:nvGraphicFramePr>
        <p:xfrm>
          <a:off x="6334125" y="2149475"/>
          <a:ext cx="858838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4" name="Equation" r:id="rId8" imgW="634725" imgH="596641" progId="Equation.DSMT4">
                  <p:embed/>
                </p:oleObj>
              </mc:Choice>
              <mc:Fallback>
                <p:oleObj name="Equation" r:id="rId8" imgW="634725" imgH="596641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25" y="2149475"/>
                        <a:ext cx="858838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952500" y="3109913"/>
            <a:ext cx="6291263" cy="1355725"/>
            <a:chOff x="528" y="2015"/>
            <a:chExt cx="3963" cy="854"/>
          </a:xfrm>
        </p:grpSpPr>
        <p:graphicFrame>
          <p:nvGraphicFramePr>
            <p:cNvPr id="31757" name="Object 18"/>
            <p:cNvGraphicFramePr>
              <a:graphicFrameLocks noChangeAspect="1"/>
            </p:cNvGraphicFramePr>
            <p:nvPr/>
          </p:nvGraphicFramePr>
          <p:xfrm>
            <a:off x="2616" y="2015"/>
            <a:ext cx="1875" cy="8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05" name="Equation" r:id="rId10" imgW="1320800" imgH="596900" progId="Equation.DSMT4">
                    <p:embed/>
                  </p:oleObj>
                </mc:Choice>
                <mc:Fallback>
                  <p:oleObj name="Equation" r:id="rId10" imgW="1320800" imgH="596900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6" y="2015"/>
                          <a:ext cx="1875" cy="8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758" name="Text Box 19"/>
            <p:cNvSpPr txBox="1">
              <a:spLocks noChangeArrowheads="1"/>
            </p:cNvSpPr>
            <p:nvPr/>
          </p:nvSpPr>
          <p:spPr bwMode="auto">
            <a:xfrm>
              <a:off x="528" y="2275"/>
              <a:ext cx="5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de-DE" b="1"/>
                <a:t>W</a:t>
              </a:r>
              <a:r>
                <a:rPr lang="de-DE"/>
                <a:t> =</a:t>
              </a:r>
              <a:r>
                <a:rPr lang="de-DE" sz="1800"/>
                <a:t> </a:t>
              </a:r>
            </a:p>
          </p:txBody>
        </p:sp>
        <p:sp>
          <p:nvSpPr>
            <p:cNvPr id="31759" name="Text Box 20"/>
            <p:cNvSpPr txBox="1">
              <a:spLocks noChangeArrowheads="1"/>
            </p:cNvSpPr>
            <p:nvPr/>
          </p:nvSpPr>
          <p:spPr bwMode="auto">
            <a:xfrm>
              <a:off x="966" y="2265"/>
              <a:ext cx="5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de-DE" b="1"/>
                <a:t>W</a:t>
              </a:r>
              <a:r>
                <a:rPr lang="de-DE" b="1" baseline="-25000"/>
                <a:t>shift</a:t>
              </a:r>
            </a:p>
          </p:txBody>
        </p:sp>
        <p:sp>
          <p:nvSpPr>
            <p:cNvPr id="31760" name="Text Box 21"/>
            <p:cNvSpPr txBox="1">
              <a:spLocks noChangeArrowheads="1"/>
            </p:cNvSpPr>
            <p:nvPr/>
          </p:nvSpPr>
          <p:spPr bwMode="auto">
            <a:xfrm>
              <a:off x="1389" y="2253"/>
              <a:ext cx="75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de-DE" b="1">
                  <a:sym typeface="Symbol" pitchFamily="18" charset="2"/>
                </a:rPr>
                <a:t> </a:t>
              </a:r>
              <a:r>
                <a:rPr lang="de-DE" b="1"/>
                <a:t>W</a:t>
              </a:r>
              <a:r>
                <a:rPr lang="de-DE" b="1" baseline="-25000"/>
                <a:t>rot</a:t>
              </a:r>
            </a:p>
          </p:txBody>
        </p:sp>
        <p:sp>
          <p:nvSpPr>
            <p:cNvPr id="31761" name="Text Box 22"/>
            <p:cNvSpPr txBox="1">
              <a:spLocks noChangeArrowheads="1"/>
            </p:cNvSpPr>
            <p:nvPr/>
          </p:nvSpPr>
          <p:spPr bwMode="auto">
            <a:xfrm>
              <a:off x="1933" y="2260"/>
              <a:ext cx="90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de-DE" b="1">
                  <a:sym typeface="Symbol" pitchFamily="18" charset="2"/>
                </a:rPr>
                <a:t> </a:t>
              </a:r>
              <a:r>
                <a:rPr lang="de-DE" b="1"/>
                <a:t>W</a:t>
              </a:r>
              <a:r>
                <a:rPr lang="de-DE" b="1" baseline="-25000"/>
                <a:t>scal </a:t>
              </a:r>
              <a:r>
                <a:rPr lang="de-DE"/>
                <a:t>=</a:t>
              </a:r>
              <a:r>
                <a:rPr lang="de-DE" b="1" baseline="-25000"/>
                <a:t> </a:t>
              </a:r>
            </a:p>
          </p:txBody>
        </p:sp>
      </p:grpSp>
      <p:pic>
        <p:nvPicPr>
          <p:cNvPr id="155672" name="Picture 24" descr="InverseKinematik1"/>
          <p:cNvPicPr>
            <a:picLocks noChangeAspect="1" noChangeArrowheads="1"/>
          </p:cNvPicPr>
          <p:nvPr/>
        </p:nvPicPr>
        <p:blipFill>
          <a:blip r:embed="rId1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5094288"/>
            <a:ext cx="48260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9" name="Text Box 7"/>
          <p:cNvSpPr txBox="1">
            <a:spLocks noChangeArrowheads="1"/>
          </p:cNvSpPr>
          <p:nvPr/>
        </p:nvSpPr>
        <p:spPr bwMode="auto">
          <a:xfrm>
            <a:off x="647700" y="4572000"/>
            <a:ext cx="833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Blip>
                <a:blip r:embed="rId3"/>
              </a:buBlip>
            </a:pPr>
            <a:r>
              <a:rPr lang="de-DE" b="1"/>
              <a:t>Inverse Kinematik		</a:t>
            </a:r>
            <a:r>
              <a:rPr lang="de-DE" sz="1800" i="1"/>
              <a:t>Analytisch schwierig oder unmöglich!</a:t>
            </a:r>
            <a:endParaRPr lang="de-DE" sz="1800" i="1">
              <a:sym typeface="Symbol" pitchFamily="18" charset="2"/>
            </a:endParaRPr>
          </a:p>
        </p:txBody>
      </p:sp>
      <p:sp>
        <p:nvSpPr>
          <p:cNvPr id="31756" name="Fußzeilenplatzhalter 17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  <a:endParaRPr lang="de-DE" sz="10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F1BCF4A7-C7EA-4A6C-921B-318946B17BC1}" type="slidenum">
              <a:rPr lang="de-DE" sz="1000" smtClean="0"/>
              <a:pPr/>
              <a:t>31</a:t>
            </a:fld>
            <a:r>
              <a:rPr lang="de-DE" sz="1000" smtClean="0"/>
              <a:t> -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Robotersteuerung</a:t>
            </a:r>
          </a:p>
        </p:txBody>
      </p:sp>
      <p:pic>
        <p:nvPicPr>
          <p:cNvPr id="32772" name="Picture 3" descr="InverseKinematik3"/>
          <p:cNvPicPr>
            <a:picLocks noChangeAspect="1" noChangeArrowheads="1"/>
          </p:cNvPicPr>
          <p:nvPr/>
        </p:nvPicPr>
        <p:blipFill>
          <a:blip r:embed="rId2">
            <a:lum bright="-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1830388"/>
            <a:ext cx="7296150" cy="474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268413"/>
            <a:ext cx="7821612" cy="860425"/>
          </a:xfrm>
        </p:spPr>
        <p:txBody>
          <a:bodyPr/>
          <a:lstStyle/>
          <a:p>
            <a:pPr marL="0" indent="0"/>
            <a:r>
              <a:rPr lang="de-DE" smtClean="0"/>
              <a:t>Inverse Kinematik beim PUMA-Roboterarm</a:t>
            </a:r>
          </a:p>
        </p:txBody>
      </p:sp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863600" y="2768600"/>
            <a:ext cx="6896100" cy="185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812800" y="4838700"/>
            <a:ext cx="6896100" cy="1663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2776" name="Fußzeilenplatzhalter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  <a:endParaRPr lang="de-DE" sz="10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63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6" grpId="0" animBg="1"/>
      <p:bldP spid="16384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E418761A-CD7C-4C52-BB22-689164EB8DDB}" type="slidenum">
              <a:rPr lang="de-DE" sz="1000" smtClean="0"/>
              <a:pPr/>
              <a:t>32</a:t>
            </a:fld>
            <a:r>
              <a:rPr lang="de-DE" sz="1000" smtClean="0"/>
              <a:t> -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Robotersteuerung</a:t>
            </a:r>
          </a:p>
        </p:txBody>
      </p:sp>
      <p:pic>
        <p:nvPicPr>
          <p:cNvPr id="33796" name="Picture 6" descr="InverseKinematik2"/>
          <p:cNvPicPr>
            <a:picLocks noChangeAspect="1" noChangeArrowheads="1"/>
          </p:cNvPicPr>
          <p:nvPr/>
        </p:nvPicPr>
        <p:blipFill>
          <a:blip r:embed="rId2">
            <a:lum bright="-18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974850"/>
            <a:ext cx="8863013" cy="442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268413"/>
            <a:ext cx="8380412" cy="555625"/>
          </a:xfrm>
        </p:spPr>
        <p:txBody>
          <a:bodyPr/>
          <a:lstStyle/>
          <a:p>
            <a:pPr marL="0" indent="0">
              <a:lnSpc>
                <a:spcPct val="120000"/>
              </a:lnSpc>
            </a:pPr>
            <a:r>
              <a:rPr lang="de-DE" smtClean="0"/>
              <a:t>Inverse Kinematik beim PUMA-Roboterarm</a:t>
            </a:r>
          </a:p>
        </p:txBody>
      </p:sp>
      <p:sp>
        <p:nvSpPr>
          <p:cNvPr id="162824" name="Text Box 8"/>
          <p:cNvSpPr txBox="1">
            <a:spLocks noChangeArrowheads="1"/>
          </p:cNvSpPr>
          <p:nvPr/>
        </p:nvSpPr>
        <p:spPr bwMode="auto">
          <a:xfrm>
            <a:off x="5638800" y="4838700"/>
            <a:ext cx="32512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2400" b="1">
                <a:solidFill>
                  <a:srgbClr val="CC0000"/>
                </a:solidFill>
              </a:rPr>
              <a:t>Besser</a:t>
            </a:r>
            <a:r>
              <a:rPr lang="de-DE" sz="2400"/>
              <a:t>:</a:t>
            </a:r>
          </a:p>
          <a:p>
            <a:r>
              <a:rPr lang="de-DE" sz="2400" b="1"/>
              <a:t>Lernen</a:t>
            </a:r>
            <a:r>
              <a:rPr lang="de-DE" sz="2400"/>
              <a:t> der inversen Kinematik!</a:t>
            </a:r>
          </a:p>
        </p:txBody>
      </p:sp>
      <p:sp>
        <p:nvSpPr>
          <p:cNvPr id="33799" name="Fußzeilenplatzhalter 7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  <a:endParaRPr lang="de-DE" sz="10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88B8E226-98AF-4BB2-BCF0-7DB3AA2AEBD5}" type="slidenum">
              <a:rPr lang="de-DE" sz="1000" smtClean="0"/>
              <a:pPr/>
              <a:t>33</a:t>
            </a:fld>
            <a:r>
              <a:rPr lang="de-DE" sz="1000" smtClean="0"/>
              <a:t> -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Robotersteuerung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268413"/>
            <a:ext cx="8380412" cy="4778375"/>
          </a:xfrm>
        </p:spPr>
        <p:txBody>
          <a:bodyPr/>
          <a:lstStyle/>
          <a:p>
            <a:pPr marL="180975" indent="-180975">
              <a:lnSpc>
                <a:spcPct val="110000"/>
              </a:lnSpc>
            </a:pPr>
            <a:r>
              <a:rPr lang="de-DE" smtClean="0"/>
              <a:t>Probleme </a:t>
            </a:r>
            <a:r>
              <a:rPr lang="de-DE" b="0" smtClean="0"/>
              <a:t>der Positionskontrolle</a:t>
            </a:r>
          </a:p>
          <a:p>
            <a:pPr marL="180975" indent="-180975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de-DE" sz="2000" b="0" smtClean="0"/>
              <a:t>Änderungen der Armgeometrie sind nicht möglich,</a:t>
            </a:r>
          </a:p>
          <a:p>
            <a:pPr marL="180975" indent="-180975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de-DE" sz="2000" b="0" smtClean="0"/>
              <a:t>	</a:t>
            </a:r>
            <a:r>
              <a:rPr lang="de-DE" sz="2000" b="0" smtClean="0">
                <a:solidFill>
                  <a:schemeClr val="bg2"/>
                </a:solidFill>
              </a:rPr>
              <a:t>sonst Neu-Analyse und Reprogrammierung der Transformation nötig</a:t>
            </a:r>
          </a:p>
          <a:p>
            <a:pPr marL="180975" indent="-180975">
              <a:lnSpc>
                <a:spcPct val="105000"/>
              </a:lnSpc>
              <a:spcBef>
                <a:spcPct val="6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de-DE" sz="2000" b="0" smtClean="0"/>
              <a:t>Mehr Gelenke als Freiheitsgrade</a:t>
            </a:r>
          </a:p>
          <a:p>
            <a:pPr marL="180975" indent="-180975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</a:pPr>
            <a:r>
              <a:rPr lang="de-DE" sz="2000" b="0" smtClean="0"/>
              <a:t>	</a:t>
            </a:r>
            <a:r>
              <a:rPr lang="de-DE" sz="2000" b="0" smtClean="0">
                <a:solidFill>
                  <a:schemeClr val="bg2"/>
                </a:solidFill>
              </a:rPr>
              <a:t>nur Teilbewegungen möglich</a:t>
            </a:r>
          </a:p>
          <a:p>
            <a:pPr marL="180975" indent="-180975">
              <a:lnSpc>
                <a:spcPct val="105000"/>
              </a:lnSpc>
              <a:spcBef>
                <a:spcPct val="6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de-DE" sz="2000" b="0" smtClean="0"/>
              <a:t>Analytische Transformation Kart. Koord</a:t>
            </a:r>
            <a:r>
              <a:rPr lang="de-DE" sz="2000" b="0" smtClean="0">
                <a:sym typeface="Wingdings" pitchFamily="2" charset="2"/>
              </a:rPr>
              <a:t>Gelenk-Koord. langsam</a:t>
            </a:r>
          </a:p>
          <a:p>
            <a:pPr marL="180975" indent="-180975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</a:pPr>
            <a:r>
              <a:rPr lang="de-DE" sz="2000" b="0" smtClean="0">
                <a:solidFill>
                  <a:schemeClr val="bg2"/>
                </a:solidFill>
                <a:sym typeface="Wingdings" pitchFamily="2" charset="2"/>
              </a:rPr>
              <a:t>	Echtzeitprobleme</a:t>
            </a:r>
          </a:p>
          <a:p>
            <a:pPr marL="180975" indent="-180975">
              <a:lnSpc>
                <a:spcPct val="135000"/>
              </a:lnSpc>
              <a:spcBef>
                <a:spcPct val="6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de-DE" sz="2000" b="0" smtClean="0">
                <a:sym typeface="Wingdings" pitchFamily="2" charset="2"/>
              </a:rPr>
              <a:t>Keine bessere Auflösung an kritischen Stellen</a:t>
            </a:r>
          </a:p>
          <a:p>
            <a:pPr marL="180975" indent="-180975">
              <a:lnSpc>
                <a:spcPct val="105000"/>
              </a:lnSpc>
              <a:spcBef>
                <a:spcPct val="6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de-DE" sz="2000" b="0" smtClean="0">
                <a:sym typeface="Wingdings" pitchFamily="2" charset="2"/>
              </a:rPr>
              <a:t>Keine automatische Bewegungsoptimierung (z.B. Energie)</a:t>
            </a:r>
          </a:p>
        </p:txBody>
      </p:sp>
      <p:sp>
        <p:nvSpPr>
          <p:cNvPr id="34821" name="Fußzeilenplatzhalt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  <a:endParaRPr lang="de-DE" sz="10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77C8DB7E-6C48-405B-842C-06C0EB665990}" type="slidenum">
              <a:rPr lang="de-DE" sz="1000" smtClean="0"/>
              <a:pPr/>
              <a:t>34</a:t>
            </a:fld>
            <a:r>
              <a:rPr lang="de-DE" sz="1000" smtClean="0"/>
              <a:t> -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Robotersteuerung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268413"/>
            <a:ext cx="8532812" cy="633412"/>
          </a:xfrm>
        </p:spPr>
        <p:txBody>
          <a:bodyPr/>
          <a:lstStyle/>
          <a:p>
            <a:pPr marL="0" indent="0"/>
            <a:r>
              <a:rPr lang="de-DE" u="sng" smtClean="0">
                <a:latin typeface="Tahoma" pitchFamily="34" charset="0"/>
              </a:rPr>
              <a:t>Grobe Positionierung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2647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35846" name="Object 4"/>
          <p:cNvGraphicFramePr>
            <a:graphicFrameLocks noChangeAspect="1"/>
          </p:cNvGraphicFramePr>
          <p:nvPr/>
        </p:nvGraphicFramePr>
        <p:xfrm>
          <a:off x="496888" y="2100263"/>
          <a:ext cx="4757737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2" name="Dokument" r:id="rId3" imgW="3788664" imgH="2093976" progId="Word.Document.8">
                  <p:embed/>
                </p:oleObj>
              </mc:Choice>
              <mc:Fallback>
                <p:oleObj name="Dokument" r:id="rId3" imgW="3788664" imgH="2093976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9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8" y="2100263"/>
                        <a:ext cx="4757737" cy="262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5326063" y="2743200"/>
            <a:ext cx="23701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de-DE" b="1">
                <a:latin typeface="TIMES" charset="0"/>
                <a:cs typeface="Times New Roman" pitchFamily="18" charset="0"/>
                <a:sym typeface="Symbol" pitchFamily="18" charset="2"/>
              </a:rPr>
              <a:t>Suche Neuron</a:t>
            </a:r>
            <a:r>
              <a:rPr lang="de-DE">
                <a:latin typeface="TIMES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>
              <a:spcBef>
                <a:spcPct val="0"/>
              </a:spcBef>
            </a:pPr>
            <a:r>
              <a:rPr lang="de-DE">
                <a:latin typeface="TIMES" charset="0"/>
                <a:cs typeface="Times New Roman" pitchFamily="18" charset="0"/>
                <a:sym typeface="Symbol" pitchFamily="18" charset="2"/>
              </a:rPr>
              <a:t>mit </a:t>
            </a:r>
            <a:r>
              <a:rPr lang="de-DE" i="1">
                <a:latin typeface="TIMES" charset="0"/>
                <a:cs typeface="Times New Roman" pitchFamily="18" charset="0"/>
                <a:sym typeface="Symbol" pitchFamily="18" charset="2"/>
              </a:rPr>
              <a:t>Winner-take-all</a:t>
            </a:r>
            <a:r>
              <a:rPr lang="de-DE">
                <a:sym typeface="Symbol" pitchFamily="18" charset="2"/>
              </a:rPr>
              <a:t> </a:t>
            </a:r>
          </a:p>
        </p:txBody>
      </p:sp>
      <p:sp>
        <p:nvSpPr>
          <p:cNvPr id="35848" name="Rectangle 9"/>
          <p:cNvSpPr>
            <a:spLocks noChangeArrowheads="1"/>
          </p:cNvSpPr>
          <p:nvPr/>
        </p:nvSpPr>
        <p:spPr bwMode="auto">
          <a:xfrm>
            <a:off x="5391150" y="4205288"/>
            <a:ext cx="3287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de-DE">
                <a:latin typeface="TIMES" charset="0"/>
                <a:cs typeface="Times New Roman" pitchFamily="18" charset="0"/>
                <a:sym typeface="Symbol" pitchFamily="18" charset="2"/>
              </a:rPr>
              <a:t>Assoziiert ist </a:t>
            </a:r>
            <a:r>
              <a:rPr lang="de-DE" baseline="-30000">
                <a:latin typeface="TIMES" charset="0"/>
                <a:cs typeface="Times New Roman" pitchFamily="18" charset="0"/>
              </a:rPr>
              <a:t>k</a:t>
            </a:r>
            <a:r>
              <a:rPr lang="de-DE">
                <a:latin typeface="TIMES" charset="0"/>
                <a:cs typeface="Times New Roman" pitchFamily="18" charset="0"/>
                <a:sym typeface="Symbol" pitchFamily="18" charset="2"/>
              </a:rPr>
              <a:t> = (</a:t>
            </a:r>
            <a:r>
              <a:rPr lang="de-DE">
                <a:cs typeface="Times New Roman" pitchFamily="18" charset="0"/>
                <a:sym typeface="Symbol" pitchFamily="18" charset="2"/>
              </a:rPr>
              <a:t></a:t>
            </a:r>
            <a:r>
              <a:rPr lang="de-DE" baseline="-30000">
                <a:latin typeface="TIMES" charset="0"/>
                <a:cs typeface="Times New Roman" pitchFamily="18" charset="0"/>
              </a:rPr>
              <a:t>1</a:t>
            </a:r>
            <a:r>
              <a:rPr lang="de-DE">
                <a:latin typeface="TIMES" charset="0"/>
                <a:cs typeface="Times New Roman" pitchFamily="18" charset="0"/>
                <a:sym typeface="Symbol" pitchFamily="18" charset="2"/>
              </a:rPr>
              <a:t>,</a:t>
            </a:r>
            <a:r>
              <a:rPr lang="de-DE">
                <a:cs typeface="Times New Roman" pitchFamily="18" charset="0"/>
                <a:sym typeface="Symbol" pitchFamily="18" charset="2"/>
              </a:rPr>
              <a:t></a:t>
            </a:r>
            <a:r>
              <a:rPr lang="de-DE" baseline="-30000">
                <a:latin typeface="TIMES" charset="0"/>
                <a:cs typeface="Times New Roman" pitchFamily="18" charset="0"/>
              </a:rPr>
              <a:t>2</a:t>
            </a:r>
            <a:r>
              <a:rPr lang="de-DE">
                <a:latin typeface="TIMES" charset="0"/>
                <a:cs typeface="Times New Roman" pitchFamily="18" charset="0"/>
                <a:sym typeface="Symbol" pitchFamily="18" charset="2"/>
              </a:rPr>
              <a:t>,</a:t>
            </a:r>
            <a:r>
              <a:rPr lang="de-DE">
                <a:cs typeface="Times New Roman" pitchFamily="18" charset="0"/>
                <a:sym typeface="Symbol" pitchFamily="18" charset="2"/>
              </a:rPr>
              <a:t></a:t>
            </a:r>
            <a:r>
              <a:rPr lang="de-DE" baseline="-30000">
                <a:latin typeface="TIMES" charset="0"/>
                <a:cs typeface="Times New Roman" pitchFamily="18" charset="0"/>
              </a:rPr>
              <a:t>3</a:t>
            </a:r>
            <a:r>
              <a:rPr lang="de-DE">
                <a:latin typeface="TIMES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de-DE">
                <a:sym typeface="Symbol" pitchFamily="18" charset="2"/>
              </a:rPr>
              <a:t> </a:t>
            </a:r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2940050" y="5283200"/>
            <a:ext cx="62039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b="1"/>
              <a:t>Lernen</a:t>
            </a:r>
            <a:r>
              <a:rPr lang="de-DE"/>
              <a:t> von </a:t>
            </a:r>
            <a:r>
              <a:rPr lang="de-DE" b="1"/>
              <a:t>w</a:t>
            </a:r>
            <a:r>
              <a:rPr lang="de-DE" baseline="-25000"/>
              <a:t>k</a:t>
            </a:r>
            <a:r>
              <a:rPr lang="de-DE"/>
              <a:t>   z.B. mit Kohonen-Netz, </a:t>
            </a:r>
          </a:p>
          <a:p>
            <a:pPr>
              <a:lnSpc>
                <a:spcPct val="60000"/>
              </a:lnSpc>
            </a:pPr>
            <a:r>
              <a:rPr lang="de-DE"/>
              <a:t>		oder fest initialisiert</a:t>
            </a:r>
          </a:p>
        </p:txBody>
      </p:sp>
      <p:sp>
        <p:nvSpPr>
          <p:cNvPr id="35850" name="Rectangle 12"/>
          <p:cNvSpPr>
            <a:spLocks noChangeArrowheads="1"/>
          </p:cNvSpPr>
          <p:nvPr/>
        </p:nvSpPr>
        <p:spPr bwMode="auto">
          <a:xfrm>
            <a:off x="5489575" y="3587750"/>
            <a:ext cx="3186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/>
              <a:t>|</a:t>
            </a:r>
            <a:r>
              <a:rPr lang="de-DE" b="1"/>
              <a:t> w</a:t>
            </a:r>
            <a:r>
              <a:rPr lang="de-DE" baseline="-25000"/>
              <a:t>k </a:t>
            </a:r>
            <a:r>
              <a:rPr lang="de-DE" b="1"/>
              <a:t>–x </a:t>
            </a:r>
            <a:r>
              <a:rPr lang="de-DE"/>
              <a:t>|</a:t>
            </a:r>
            <a:r>
              <a:rPr lang="de-DE" b="1"/>
              <a:t> </a:t>
            </a:r>
            <a:r>
              <a:rPr lang="de-DE"/>
              <a:t>= max</a:t>
            </a:r>
            <a:r>
              <a:rPr lang="de-DE" baseline="-25000"/>
              <a:t>i</a:t>
            </a:r>
            <a:r>
              <a:rPr lang="de-DE"/>
              <a:t> |</a:t>
            </a:r>
            <a:r>
              <a:rPr lang="de-DE" b="1"/>
              <a:t> w</a:t>
            </a:r>
            <a:r>
              <a:rPr lang="de-DE" baseline="-25000"/>
              <a:t>i</a:t>
            </a:r>
            <a:r>
              <a:rPr lang="de-DE"/>
              <a:t> </a:t>
            </a:r>
            <a:r>
              <a:rPr lang="de-DE" b="1"/>
              <a:t>–x </a:t>
            </a:r>
            <a:r>
              <a:rPr lang="de-DE"/>
              <a:t>| </a:t>
            </a:r>
          </a:p>
        </p:txBody>
      </p:sp>
      <p:sp>
        <p:nvSpPr>
          <p:cNvPr id="35851" name="Fußzeilenplatzhalter 1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  <a:endParaRPr lang="de-DE" sz="10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E0734DF6-A068-4571-BFB1-092EBEECBBBE}" type="slidenum">
              <a:rPr lang="de-DE" sz="1000" smtClean="0"/>
              <a:pPr/>
              <a:t>35</a:t>
            </a:fld>
            <a:r>
              <a:rPr lang="de-DE" sz="1000" smtClean="0"/>
              <a:t> -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Robotersteuerung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268413"/>
            <a:ext cx="8532812" cy="633412"/>
          </a:xfrm>
        </p:spPr>
        <p:txBody>
          <a:bodyPr/>
          <a:lstStyle/>
          <a:p>
            <a:pPr marL="0" indent="0"/>
            <a:r>
              <a:rPr lang="de-DE" u="sng" smtClean="0">
                <a:latin typeface="Tahoma" pitchFamily="34" charset="0"/>
              </a:rPr>
              <a:t>Feine Positionierung</a:t>
            </a: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0" y="2647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623888" y="1958975"/>
            <a:ext cx="77485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de-DE" sz="2400" b="1">
                <a:latin typeface="TIMES" charset="0"/>
                <a:cs typeface="Times New Roman" pitchFamily="18" charset="0"/>
                <a:sym typeface="Symbol" pitchFamily="18" charset="2"/>
              </a:rPr>
              <a:t>Aktivität</a:t>
            </a:r>
            <a:r>
              <a:rPr lang="de-DE" b="1">
                <a:latin typeface="TIMES" charset="0"/>
                <a:cs typeface="Times New Roman" pitchFamily="18" charset="0"/>
                <a:sym typeface="Symbol" pitchFamily="18" charset="2"/>
              </a:rPr>
              <a:t>	              </a:t>
            </a:r>
            <a:r>
              <a:rPr lang="de-DE" sz="1800" i="1">
                <a:solidFill>
                  <a:srgbClr val="66CCFF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grobe Pos.     feine Pos.</a:t>
            </a:r>
          </a:p>
          <a:p>
            <a:pPr>
              <a:spcBef>
                <a:spcPct val="0"/>
              </a:spcBef>
            </a:pPr>
            <a:r>
              <a:rPr lang="de-DE">
                <a:latin typeface="TIMES" charset="0"/>
                <a:cs typeface="Times New Roman" pitchFamily="18" charset="0"/>
                <a:sym typeface="Symbol" pitchFamily="18" charset="2"/>
              </a:rPr>
              <a:t>	</a:t>
            </a:r>
            <a:r>
              <a:rPr lang="de-DE" b="1">
                <a:latin typeface="TIMES" charset="0"/>
                <a:cs typeface="Times New Roman" pitchFamily="18" charset="0"/>
                <a:sym typeface="Symbol" pitchFamily="18" charset="2"/>
              </a:rPr>
              <a:t></a:t>
            </a:r>
            <a:r>
              <a:rPr lang="en-US">
                <a:latin typeface="TIMES" charset="0"/>
                <a:cs typeface="Times New Roman" pitchFamily="18" charset="0"/>
              </a:rPr>
              <a:t>(</a:t>
            </a:r>
            <a:r>
              <a:rPr lang="en-US" b="1">
                <a:latin typeface="TIMES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>
                <a:latin typeface="TIMES" charset="0"/>
                <a:cs typeface="Times New Roman" pitchFamily="18" charset="0"/>
                <a:sym typeface="Symbol" pitchFamily="18" charset="2"/>
              </a:rPr>
              <a:t>) = </a:t>
            </a:r>
            <a:r>
              <a:rPr lang="de-DE" b="1">
                <a:cs typeface="Times New Roman" pitchFamily="18" charset="0"/>
                <a:sym typeface="Symbol" pitchFamily="18" charset="2"/>
              </a:rPr>
              <a:t></a:t>
            </a:r>
            <a:r>
              <a:rPr lang="en-US" baseline="-30000">
                <a:latin typeface="TIMES" charset="0"/>
                <a:cs typeface="Times New Roman" pitchFamily="18" charset="0"/>
              </a:rPr>
              <a:t>c</a:t>
            </a:r>
            <a:r>
              <a:rPr lang="en-US">
                <a:latin typeface="TIMES" charset="0"/>
                <a:cs typeface="Times New Roman" pitchFamily="18" charset="0"/>
                <a:sym typeface="Symbol" pitchFamily="18" charset="2"/>
              </a:rPr>
              <a:t> + </a:t>
            </a:r>
            <a:r>
              <a:rPr lang="de-DE">
                <a:cs typeface="Times New Roman" pitchFamily="18" charset="0"/>
                <a:sym typeface="Symbol" pitchFamily="18" charset="2"/>
              </a:rPr>
              <a:t></a:t>
            </a:r>
            <a:r>
              <a:rPr lang="de-DE" b="1">
                <a:cs typeface="Times New Roman" pitchFamily="18" charset="0"/>
                <a:sym typeface="Symbol" pitchFamily="18" charset="2"/>
              </a:rPr>
              <a:t></a:t>
            </a:r>
            <a:r>
              <a:rPr lang="en-US">
                <a:latin typeface="TIMES" charset="0"/>
                <a:cs typeface="Times New Roman" pitchFamily="18" charset="0"/>
              </a:rPr>
              <a:t> =      </a:t>
            </a:r>
            <a:r>
              <a:rPr lang="de-DE" b="1">
                <a:cs typeface="Times New Roman" pitchFamily="18" charset="0"/>
                <a:sym typeface="Symbol" pitchFamily="18" charset="2"/>
              </a:rPr>
              <a:t></a:t>
            </a:r>
            <a:r>
              <a:rPr lang="en-US" baseline="-30000">
                <a:latin typeface="TIMES" charset="0"/>
                <a:cs typeface="Times New Roman" pitchFamily="18" charset="0"/>
              </a:rPr>
              <a:t>c</a:t>
            </a:r>
            <a:r>
              <a:rPr lang="en-US">
                <a:latin typeface="TIMES" charset="0"/>
                <a:cs typeface="Times New Roman" pitchFamily="18" charset="0"/>
                <a:sym typeface="Symbol" pitchFamily="18" charset="2"/>
              </a:rPr>
              <a:t>     +    </a:t>
            </a:r>
            <a:r>
              <a:rPr lang="en-US" b="1">
                <a:latin typeface="TIMES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en-US" baseline="-30000">
                <a:latin typeface="TIMES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en-US">
                <a:latin typeface="TIMES" charset="0"/>
                <a:cs typeface="Times New Roman" pitchFamily="18" charset="0"/>
                <a:sym typeface="Symbol" pitchFamily="18" charset="2"/>
              </a:rPr>
              <a:t> (</a:t>
            </a:r>
            <a:r>
              <a:rPr lang="en-US" b="1">
                <a:latin typeface="TIMES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>
                <a:latin typeface="TIMES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 b="1">
                <a:latin typeface="TIMES" charset="0"/>
                <a:cs typeface="Times New Roman" pitchFamily="18" charset="0"/>
                <a:sym typeface="Symbol" pitchFamily="18" charset="2"/>
              </a:rPr>
              <a:t>w</a:t>
            </a:r>
            <a:r>
              <a:rPr lang="en-US" baseline="-30000">
                <a:latin typeface="TIMES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en-US">
                <a:latin typeface="TIMES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de-DE">
                <a:sym typeface="Symbol" pitchFamily="18" charset="2"/>
              </a:rPr>
              <a:t>  = </a:t>
            </a:r>
            <a:r>
              <a:rPr lang="de-DE" b="1">
                <a:sym typeface="Symbol" pitchFamily="18" charset="2"/>
              </a:rPr>
              <a:t>U</a:t>
            </a:r>
            <a:r>
              <a:rPr lang="en-US" baseline="-30000">
                <a:latin typeface="TIMES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de-DE">
                <a:sym typeface="Symbol" pitchFamily="18" charset="2"/>
              </a:rPr>
              <a:t></a:t>
            </a:r>
            <a:r>
              <a:rPr lang="de-DE" b="1">
                <a:sym typeface="Symbol" pitchFamily="18" charset="2"/>
              </a:rPr>
              <a:t>x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711200" y="2632075"/>
            <a:ext cx="4429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de-DE"/>
          </a:p>
        </p:txBody>
      </p:sp>
      <p:sp>
        <p:nvSpPr>
          <p:cNvPr id="158728" name="Text Box 8"/>
          <p:cNvSpPr txBox="1">
            <a:spLocks noChangeArrowheads="1"/>
          </p:cNvSpPr>
          <p:nvPr/>
        </p:nvSpPr>
        <p:spPr bwMode="auto">
          <a:xfrm>
            <a:off x="647700" y="3225800"/>
            <a:ext cx="8058150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2400" b="1"/>
              <a:t>Lernen</a:t>
            </a:r>
          </a:p>
          <a:p>
            <a:r>
              <a:rPr lang="de-DE" b="1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	</a:t>
            </a:r>
            <a:r>
              <a:rPr lang="fr-FR" b="1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U</a:t>
            </a:r>
            <a:r>
              <a:rPr lang="fr-FR" baseline="-3000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fr-FR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(t+1) = </a:t>
            </a:r>
            <a:r>
              <a:rPr lang="fr-FR" b="1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U</a:t>
            </a:r>
            <a:r>
              <a:rPr lang="fr-FR" baseline="-3000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fr-FR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(t) + h(.)</a:t>
            </a:r>
            <a:r>
              <a:rPr lang="de-DE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</a:t>
            </a:r>
            <a:r>
              <a:rPr lang="fr-FR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(t+1)[</a:t>
            </a:r>
            <a:r>
              <a:rPr lang="fr-FR" b="1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U</a:t>
            </a:r>
            <a:r>
              <a:rPr lang="fr-FR" baseline="-3000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fr-FR" baseline="3000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*</a:t>
            </a:r>
            <a:r>
              <a:rPr lang="fr-FR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fr-FR" b="1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U</a:t>
            </a:r>
            <a:r>
              <a:rPr lang="fr-FR" baseline="-3000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fr-FR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(t)]</a:t>
            </a:r>
            <a:r>
              <a:rPr lang="de-DE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   	</a:t>
            </a:r>
            <a:r>
              <a:rPr lang="de-DE" i="1">
                <a:solidFill>
                  <a:srgbClr val="66CCFF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SOM Lernregel</a:t>
            </a:r>
          </a:p>
          <a:p>
            <a:pPr>
              <a:lnSpc>
                <a:spcPct val="160000"/>
              </a:lnSpc>
            </a:pPr>
            <a:r>
              <a:rPr lang="de-DE" b="1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	Widrow-Hoff Lernregel</a:t>
            </a:r>
            <a:r>
              <a:rPr lang="de-DE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 für Schätzung </a:t>
            </a:r>
            <a:r>
              <a:rPr lang="de-DE" b="1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U</a:t>
            </a:r>
            <a:r>
              <a:rPr lang="de-DE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*</a:t>
            </a:r>
          </a:p>
          <a:p>
            <a:r>
              <a:rPr lang="de-DE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	Lehrervorgaben</a:t>
            </a:r>
            <a:r>
              <a:rPr lang="de-DE" b="1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 x</a:t>
            </a:r>
            <a:r>
              <a:rPr lang="de-DE" baseline="-3000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I   </a:t>
            </a:r>
            <a:r>
              <a:rPr lang="de-DE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: beob. Position durch </a:t>
            </a:r>
            <a:r>
              <a:rPr lang="de-DE" b="1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w</a:t>
            </a:r>
            <a:r>
              <a:rPr lang="de-DE" baseline="-2500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c </a:t>
            </a:r>
            <a:r>
              <a:rPr lang="de-DE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bzw. </a:t>
            </a:r>
            <a:r>
              <a:rPr lang="de-DE" baseline="-3000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de-DE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>
              <a:lnSpc>
                <a:spcPct val="60000"/>
              </a:lnSpc>
            </a:pPr>
            <a:r>
              <a:rPr lang="de-DE" b="1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			 x</a:t>
            </a:r>
            <a:r>
              <a:rPr lang="de-DE" baseline="-3000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de-DE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 : beob. finale Position</a:t>
            </a:r>
            <a:endParaRPr lang="en-US">
              <a:latin typeface="TIMES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de-DE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		</a:t>
            </a:r>
            <a:r>
              <a:rPr lang="de-DE" b="1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</a:t>
            </a:r>
            <a:r>
              <a:rPr lang="de-DE" baseline="-3000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de-DE" baseline="3000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*</a:t>
            </a:r>
            <a:r>
              <a:rPr lang="de-DE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 = </a:t>
            </a:r>
            <a:r>
              <a:rPr lang="de-DE" b="1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</a:t>
            </a:r>
            <a:r>
              <a:rPr lang="de-DE" baseline="-3000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de-DE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 + </a:t>
            </a:r>
            <a:r>
              <a:rPr lang="de-DE" b="1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de-DE" baseline="-3000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de-DE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de-DE" b="1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de-DE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de-DE" b="1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de-DE" baseline="-3000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de-DE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de-DE">
                <a:latin typeface="TIMES" charset="0"/>
                <a:cs typeface="Times New Roman" pitchFamily="18" charset="0"/>
                <a:sym typeface="Symbol" pitchFamily="18" charset="2"/>
              </a:rPr>
              <a:t> </a:t>
            </a:r>
            <a:endParaRPr lang="en-US">
              <a:latin typeface="TIMES" charset="0"/>
              <a:cs typeface="Times New Roman" pitchFamily="18" charset="0"/>
              <a:sym typeface="Symbol" pitchFamily="18" charset="2"/>
            </a:endParaRPr>
          </a:p>
          <a:p>
            <a:r>
              <a:rPr lang="de-DE" b="1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		A</a:t>
            </a:r>
            <a:r>
              <a:rPr lang="de-DE" baseline="-3000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de-DE" baseline="3000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*</a:t>
            </a:r>
            <a:r>
              <a:rPr lang="de-DE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 = </a:t>
            </a:r>
            <a:r>
              <a:rPr lang="de-DE" b="1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de-DE" baseline="-3000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de-DE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 + </a:t>
            </a:r>
            <a:r>
              <a:rPr lang="de-DE" b="1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de-DE" baseline="-3000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de-DE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[ (</a:t>
            </a:r>
            <a:r>
              <a:rPr lang="de-DE" b="1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de-DE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de-DE" b="1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w</a:t>
            </a:r>
            <a:r>
              <a:rPr lang="de-DE" baseline="-3000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de-DE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) – (</a:t>
            </a:r>
            <a:r>
              <a:rPr lang="de-DE" b="1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de-DE" baseline="-3000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de-DE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de-DE" b="1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de-DE" baseline="-3000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de-DE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) ] (</a:t>
            </a:r>
            <a:r>
              <a:rPr lang="de-DE" b="1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de-DE" baseline="-3000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de-DE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de-DE" b="1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de-DE" baseline="-3000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de-DE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de-DE" baseline="3000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de-DE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/ |(</a:t>
            </a:r>
            <a:r>
              <a:rPr lang="de-DE" b="1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de-DE" baseline="-3000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de-DE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de-DE" b="1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de-DE" baseline="-3000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de-DE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)|</a:t>
            </a:r>
            <a:r>
              <a:rPr lang="de-DE" baseline="3000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de-DE">
                <a:latin typeface="TIMES" charset="0"/>
                <a:cs typeface="Times New Roman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36873" name="Text Box 11"/>
          <p:cNvSpPr txBox="1">
            <a:spLocks noChangeArrowheads="1"/>
          </p:cNvSpPr>
          <p:nvPr/>
        </p:nvSpPr>
        <p:spPr bwMode="auto">
          <a:xfrm>
            <a:off x="5245100" y="2768600"/>
            <a:ext cx="3797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/>
              <a:t>mit </a:t>
            </a:r>
            <a:r>
              <a:rPr lang="de-DE" b="1">
                <a:sym typeface="Symbol" pitchFamily="18" charset="2"/>
              </a:rPr>
              <a:t>U</a:t>
            </a:r>
            <a:r>
              <a:rPr lang="en-US" baseline="-30000">
                <a:latin typeface="TIMES" charset="0"/>
                <a:cs typeface="Times New Roman" pitchFamily="18" charset="0"/>
                <a:sym typeface="Symbol" pitchFamily="18" charset="2"/>
              </a:rPr>
              <a:t>c </a:t>
            </a:r>
            <a:r>
              <a:rPr lang="en-US">
                <a:latin typeface="TIMES" charset="0"/>
                <a:cs typeface="Times New Roman" pitchFamily="18" charset="0"/>
                <a:sym typeface="Symbol" pitchFamily="18" charset="2"/>
              </a:rPr>
              <a:t>= (</a:t>
            </a:r>
            <a:r>
              <a:rPr lang="en-US" b="1">
                <a:latin typeface="TIMES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en-US" baseline="-30000">
                <a:latin typeface="TIMES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en-US">
                <a:latin typeface="TIMES" charset="0"/>
                <a:cs typeface="Times New Roman" pitchFamily="18" charset="0"/>
                <a:sym typeface="Symbol" pitchFamily="18" charset="2"/>
              </a:rPr>
              <a:t>, </a:t>
            </a:r>
            <a:r>
              <a:rPr lang="de-DE">
                <a:cs typeface="Times New Roman" pitchFamily="18" charset="0"/>
                <a:sym typeface="Symbol" pitchFamily="18" charset="2"/>
              </a:rPr>
              <a:t></a:t>
            </a:r>
            <a:r>
              <a:rPr lang="en-US" baseline="-30000">
                <a:latin typeface="TIMES" charset="0"/>
                <a:cs typeface="Times New Roman" pitchFamily="18" charset="0"/>
              </a:rPr>
              <a:t>c</a:t>
            </a:r>
            <a:r>
              <a:rPr lang="en-US" baseline="-30000">
                <a:latin typeface="TIMES" charset="0"/>
                <a:cs typeface="Times New Roman" pitchFamily="18" charset="0"/>
                <a:sym typeface="Symbol" pitchFamily="18" charset="2"/>
              </a:rPr>
              <a:t>,</a:t>
            </a:r>
            <a:r>
              <a:rPr lang="en-US">
                <a:latin typeface="TIMES" charset="0"/>
                <a:cs typeface="Times New Roman" pitchFamily="18" charset="0"/>
                <a:sym typeface="Symbol" pitchFamily="18" charset="2"/>
              </a:rPr>
              <a:t>),   </a:t>
            </a:r>
            <a:r>
              <a:rPr lang="de-DE">
                <a:sym typeface="Symbol" pitchFamily="18" charset="2"/>
              </a:rPr>
              <a:t></a:t>
            </a:r>
            <a:r>
              <a:rPr lang="de-DE" b="1">
                <a:sym typeface="Symbol" pitchFamily="18" charset="2"/>
              </a:rPr>
              <a:t>x </a:t>
            </a:r>
            <a:r>
              <a:rPr lang="de-DE">
                <a:sym typeface="Symbol" pitchFamily="18" charset="2"/>
              </a:rPr>
              <a:t>= </a:t>
            </a:r>
            <a:r>
              <a:rPr lang="en-US">
                <a:latin typeface="TIMES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b="1">
                <a:latin typeface="TIMES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>
                <a:latin typeface="TIMES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 b="1">
                <a:latin typeface="TIMES" charset="0"/>
                <a:cs typeface="Times New Roman" pitchFamily="18" charset="0"/>
                <a:sym typeface="Symbol" pitchFamily="18" charset="2"/>
              </a:rPr>
              <a:t>w</a:t>
            </a:r>
            <a:r>
              <a:rPr lang="en-US" baseline="-30000">
                <a:latin typeface="TIMES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en-US">
                <a:latin typeface="TIMES" charset="0"/>
                <a:cs typeface="Times New Roman" pitchFamily="18" charset="0"/>
                <a:sym typeface="Symbol" pitchFamily="18" charset="2"/>
              </a:rPr>
              <a:t>,1)</a:t>
            </a:r>
            <a:r>
              <a:rPr lang="de-DE">
                <a:sym typeface="Symbol" pitchFamily="18" charset="2"/>
              </a:rPr>
              <a:t> </a:t>
            </a:r>
          </a:p>
        </p:txBody>
      </p:sp>
      <p:sp>
        <p:nvSpPr>
          <p:cNvPr id="36874" name="Fußzeilenplatzhalter 10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  <a:endParaRPr lang="de-DE" sz="10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174D6252-2694-49B3-8031-DDE8FA1EBA84}" type="slidenum">
              <a:rPr lang="de-DE" sz="1000" smtClean="0"/>
              <a:pPr/>
              <a:t>36</a:t>
            </a:fld>
            <a:r>
              <a:rPr lang="de-DE" sz="1000" smtClean="0"/>
              <a:t> -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Robotersteuerung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268413"/>
            <a:ext cx="8532812" cy="650875"/>
          </a:xfrm>
        </p:spPr>
        <p:txBody>
          <a:bodyPr/>
          <a:lstStyle/>
          <a:p>
            <a:pPr marL="0" indent="0"/>
            <a:r>
              <a:rPr lang="de-DE" smtClean="0"/>
              <a:t>Konvergenzverhalten</a:t>
            </a:r>
          </a:p>
        </p:txBody>
      </p:sp>
      <p:pic>
        <p:nvPicPr>
          <p:cNvPr id="37893" name="Picture 4" descr="InverseKinematik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387600"/>
            <a:ext cx="8567737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 Box 5"/>
          <p:cNvSpPr txBox="1">
            <a:spLocks noChangeArrowheads="1"/>
          </p:cNvSpPr>
          <p:nvPr/>
        </p:nvSpPr>
        <p:spPr bwMode="auto">
          <a:xfrm>
            <a:off x="800100" y="4114800"/>
            <a:ext cx="243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/>
              <a:t>Feinbewegung </a:t>
            </a:r>
            <a:r>
              <a:rPr lang="de-DE" b="1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de-DE" baseline="-3000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c</a:t>
            </a:r>
          </a:p>
        </p:txBody>
      </p:sp>
      <p:sp>
        <p:nvSpPr>
          <p:cNvPr id="37895" name="Text Box 6"/>
          <p:cNvSpPr txBox="1">
            <a:spLocks noChangeArrowheads="1"/>
          </p:cNvSpPr>
          <p:nvPr/>
        </p:nvSpPr>
        <p:spPr bwMode="auto">
          <a:xfrm>
            <a:off x="844550" y="2044700"/>
            <a:ext cx="299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/>
              <a:t>Grobbewegung </a:t>
            </a:r>
            <a:r>
              <a:rPr lang="de-DE" b="1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</a:t>
            </a:r>
            <a:r>
              <a:rPr lang="de-DE" b="1" baseline="-3000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de-DE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37896" name="Text Box 7"/>
          <p:cNvSpPr txBox="1">
            <a:spLocks noChangeArrowheads="1"/>
          </p:cNvSpPr>
          <p:nvPr/>
        </p:nvSpPr>
        <p:spPr bwMode="auto">
          <a:xfrm>
            <a:off x="838200" y="6096000"/>
            <a:ext cx="8039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/>
              <a:t>t = 0			t = 500			t = 10.000</a:t>
            </a:r>
          </a:p>
        </p:txBody>
      </p:sp>
      <p:sp>
        <p:nvSpPr>
          <p:cNvPr id="164872" name="Rectangle 8"/>
          <p:cNvSpPr>
            <a:spLocks noChangeArrowheads="1"/>
          </p:cNvSpPr>
          <p:nvPr/>
        </p:nvSpPr>
        <p:spPr bwMode="auto">
          <a:xfrm>
            <a:off x="3409950" y="1981200"/>
            <a:ext cx="2857500" cy="4476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64873" name="Rectangle 9"/>
          <p:cNvSpPr>
            <a:spLocks noChangeArrowheads="1"/>
          </p:cNvSpPr>
          <p:nvPr/>
        </p:nvSpPr>
        <p:spPr bwMode="auto">
          <a:xfrm>
            <a:off x="6286500" y="2025650"/>
            <a:ext cx="2857500" cy="4476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7899" name="Fußzeilenplatzhalter 1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  <a:endParaRPr lang="de-DE" sz="10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64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2" grpId="0" animBg="1"/>
      <p:bldP spid="16487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val 12"/>
          <p:cNvSpPr>
            <a:spLocks noChangeArrowheads="1"/>
          </p:cNvSpPr>
          <p:nvPr/>
        </p:nvSpPr>
        <p:spPr bwMode="auto">
          <a:xfrm>
            <a:off x="2819400" y="4445000"/>
            <a:ext cx="1435100" cy="1371600"/>
          </a:xfrm>
          <a:prstGeom prst="ellipse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pic>
        <p:nvPicPr>
          <p:cNvPr id="138252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3568700"/>
            <a:ext cx="5051425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C6530CD4-F15D-46A0-A9F7-0F288EEAB3C0}" type="slidenum">
              <a:rPr lang="de-DE" sz="1000" smtClean="0"/>
              <a:pPr/>
              <a:t>37</a:t>
            </a:fld>
            <a:r>
              <a:rPr lang="de-DE" sz="1000" smtClean="0"/>
              <a:t> -</a:t>
            </a:r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Robotersteuerung</a:t>
            </a:r>
          </a:p>
        </p:txBody>
      </p:sp>
      <p:sp>
        <p:nvSpPr>
          <p:cNvPr id="38918" name="Rectangle 3"/>
          <p:cNvSpPr>
            <a:spLocks noChangeArrowheads="1"/>
          </p:cNvSpPr>
          <p:nvPr/>
        </p:nvSpPr>
        <p:spPr bwMode="auto">
          <a:xfrm>
            <a:off x="0" y="1752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8919" name="Rectangle 4"/>
          <p:cNvSpPr>
            <a:spLocks noChangeArrowheads="1"/>
          </p:cNvSpPr>
          <p:nvPr/>
        </p:nvSpPr>
        <p:spPr bwMode="auto">
          <a:xfrm>
            <a:off x="0" y="2066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8920" name="Rectangle 7"/>
          <p:cNvSpPr>
            <a:spLocks noChangeArrowheads="1"/>
          </p:cNvSpPr>
          <p:nvPr/>
        </p:nvSpPr>
        <p:spPr bwMode="auto">
          <a:xfrm>
            <a:off x="0" y="2409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38255" name="Text Box 15"/>
          <p:cNvSpPr txBox="1">
            <a:spLocks noChangeArrowheads="1"/>
          </p:cNvSpPr>
          <p:nvPr/>
        </p:nvSpPr>
        <p:spPr bwMode="auto">
          <a:xfrm>
            <a:off x="701675" y="1209675"/>
            <a:ext cx="8185150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2400" b="1"/>
              <a:t>Vorteile</a:t>
            </a:r>
          </a:p>
          <a:p>
            <a:pPr>
              <a:buClr>
                <a:srgbClr val="3366CC"/>
              </a:buClr>
              <a:buSzPct val="125000"/>
              <a:buFontTx/>
              <a:buChar char="•"/>
            </a:pPr>
            <a:r>
              <a:rPr lang="de-DE" b="1"/>
              <a:t>Schnelle Kontrolle</a:t>
            </a:r>
            <a:r>
              <a:rPr lang="de-DE"/>
              <a:t>, da tabellierte Funktion</a:t>
            </a:r>
          </a:p>
          <a:p>
            <a:pPr>
              <a:buClr>
                <a:srgbClr val="3366CC"/>
              </a:buClr>
              <a:buSzPct val="125000"/>
              <a:buFontTx/>
              <a:buChar char="•"/>
            </a:pPr>
            <a:r>
              <a:rPr lang="de-DE"/>
              <a:t>SOMs steuern auch sehr </a:t>
            </a:r>
            <a:r>
              <a:rPr lang="de-DE" b="1"/>
              <a:t>unkonventioneller Architekturen </a:t>
            </a:r>
            <a:r>
              <a:rPr lang="de-DE" sz="1800">
                <a:solidFill>
                  <a:schemeClr val="bg2"/>
                </a:solidFill>
              </a:rPr>
              <a:t>(Vielgelenksarme, benutzer-definierte Geometrie)</a:t>
            </a:r>
          </a:p>
          <a:p>
            <a:pPr>
              <a:buClr>
                <a:srgbClr val="3366CC"/>
              </a:buClr>
              <a:buSzPct val="125000"/>
              <a:buFontTx/>
              <a:buChar char="•"/>
            </a:pPr>
            <a:r>
              <a:rPr lang="de-DE" b="1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Verbesserte</a:t>
            </a:r>
            <a:r>
              <a:rPr lang="de-DE" i="1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 </a:t>
            </a:r>
            <a:r>
              <a:rPr lang="de-DE" b="1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Auflösung</a:t>
            </a:r>
            <a:r>
              <a:rPr lang="de-DE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 (Neuronendichte) der topologie-erhaltenden Abbildung in oft benutzten Gebieten</a:t>
            </a:r>
            <a:r>
              <a:rPr lang="de-DE"/>
              <a:t> : bedarfsabhängige Auflösung!</a:t>
            </a:r>
          </a:p>
        </p:txBody>
      </p:sp>
      <p:sp>
        <p:nvSpPr>
          <p:cNvPr id="38923" name="Fußzeilenplatzhalter 1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  <a:endParaRPr lang="de-DE" sz="10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0F47F1B7-1C4F-4435-B6B2-7F8E4D0B721A}" type="slidenum">
              <a:rPr lang="de-DE" sz="1000" smtClean="0"/>
              <a:pPr/>
              <a:t>38</a:t>
            </a:fld>
            <a:r>
              <a:rPr lang="de-DE" sz="1000" smtClean="0"/>
              <a:t> -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Robotersteuerung</a:t>
            </a: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0" y="1752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0" y="2066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9942" name="Rectangle 5"/>
          <p:cNvSpPr>
            <a:spLocks noChangeArrowheads="1"/>
          </p:cNvSpPr>
          <p:nvPr/>
        </p:nvSpPr>
        <p:spPr bwMode="auto">
          <a:xfrm>
            <a:off x="0" y="2409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9943" name="Rectangle 6"/>
          <p:cNvSpPr>
            <a:spLocks noChangeArrowheads="1"/>
          </p:cNvSpPr>
          <p:nvPr/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60776" name="Text Box 8"/>
          <p:cNvSpPr txBox="1">
            <a:spLocks noChangeArrowheads="1"/>
          </p:cNvSpPr>
          <p:nvPr/>
        </p:nvSpPr>
        <p:spPr bwMode="auto">
          <a:xfrm>
            <a:off x="701675" y="1209675"/>
            <a:ext cx="82899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2400" b="1"/>
              <a:t>Vorteile</a:t>
            </a:r>
          </a:p>
          <a:p>
            <a:pPr>
              <a:buClr>
                <a:schemeClr val="accent2"/>
              </a:buClr>
              <a:buSzPct val="130000"/>
              <a:buFontTx/>
              <a:buChar char="•"/>
            </a:pPr>
            <a:r>
              <a:rPr lang="de-DE" b="1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Nebenbedingungen </a:t>
            </a:r>
            <a:r>
              <a:rPr lang="de-DE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sind einfacher zu integrieren (z.B. Energie)</a:t>
            </a:r>
          </a:p>
          <a:p>
            <a:pPr>
              <a:buClr>
                <a:schemeClr val="accent2"/>
              </a:buClr>
              <a:buSzPct val="130000"/>
              <a:buFontTx/>
              <a:buChar char="•"/>
            </a:pPr>
            <a:r>
              <a:rPr lang="de-DE" b="1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Lerngeschwindigkeit</a:t>
            </a:r>
            <a:r>
              <a:rPr lang="de-DE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 ist durch die Nachbarschaft deutlich beschleunigt (Fluch der Dimensionen gemildert!)</a:t>
            </a:r>
            <a:endParaRPr lang="de-DE"/>
          </a:p>
        </p:txBody>
      </p:sp>
      <p:graphicFrame>
        <p:nvGraphicFramePr>
          <p:cNvPr id="160777" name="Object 9"/>
          <p:cNvGraphicFramePr>
            <a:graphicFrameLocks noChangeAspect="1"/>
          </p:cNvGraphicFramePr>
          <p:nvPr/>
        </p:nvGraphicFramePr>
        <p:xfrm>
          <a:off x="1395413" y="2901950"/>
          <a:ext cx="4427537" cy="357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7" name="Bild" r:id="rId3" imgW="3698748" imgH="2994660" progId="Word.Picture.8">
                  <p:embed/>
                </p:oleObj>
              </mc:Choice>
              <mc:Fallback>
                <p:oleObj name="Bild" r:id="rId3" imgW="3698748" imgH="2994660" progId="Word.Picture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3" y="2901950"/>
                        <a:ext cx="4427537" cy="357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6" name="Fußzeilenplatzhalter 10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  <a:endParaRPr lang="de-DE" sz="10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66887B81-C82E-4FD7-85FB-62CBA0F84F37}" type="slidenum">
              <a:rPr lang="de-DE" sz="1000" smtClean="0"/>
              <a:pPr/>
              <a:t>39</a:t>
            </a:fld>
            <a:r>
              <a:rPr lang="de-DE" sz="1000" smtClean="0"/>
              <a:t> -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Robotersteuerung</a:t>
            </a:r>
          </a:p>
        </p:txBody>
      </p:sp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0" y="1752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0" y="2066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0966" name="Rectangle 5"/>
          <p:cNvSpPr>
            <a:spLocks noChangeArrowheads="1"/>
          </p:cNvSpPr>
          <p:nvPr/>
        </p:nvSpPr>
        <p:spPr bwMode="auto">
          <a:xfrm>
            <a:off x="0" y="2409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2405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59753" name="Text Box 9"/>
          <p:cNvSpPr txBox="1">
            <a:spLocks noChangeArrowheads="1"/>
          </p:cNvSpPr>
          <p:nvPr/>
        </p:nvSpPr>
        <p:spPr bwMode="auto">
          <a:xfrm>
            <a:off x="692150" y="1412875"/>
            <a:ext cx="8251825" cy="31940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defRPr/>
            </a:pPr>
            <a:r>
              <a:rPr lang="de-DE" sz="2400" b="1" dirty="0"/>
              <a:t>Nachteile</a:t>
            </a:r>
          </a:p>
          <a:p>
            <a:pPr marL="182563" indent="-182563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de-DE" sz="2400" dirty="0"/>
              <a:t>Die erlernten Transformationstabellen sind </a:t>
            </a:r>
            <a:r>
              <a:rPr lang="de-DE" sz="2400" i="1" dirty="0">
                <a:solidFill>
                  <a:schemeClr val="accent2">
                    <a:lumMod val="75000"/>
                  </a:schemeClr>
                </a:solidFill>
              </a:rPr>
              <a:t>fest</a:t>
            </a:r>
            <a:r>
              <a:rPr lang="de-DE" sz="2400" dirty="0"/>
              <a:t> </a:t>
            </a:r>
          </a:p>
          <a:p>
            <a:pPr marL="182563" indent="-182563">
              <a:lnSpc>
                <a:spcPct val="12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de-DE" sz="2400" i="1" dirty="0">
                <a:solidFill>
                  <a:schemeClr val="accent2">
                    <a:lumMod val="75000"/>
                  </a:schemeClr>
                </a:solidFill>
              </a:rPr>
              <a:t>Zeitsequenzen</a:t>
            </a:r>
            <a:r>
              <a:rPr lang="de-DE" sz="2400" dirty="0"/>
              <a:t> können so nicht erlernt werden (Trajektorien)</a:t>
            </a:r>
          </a:p>
          <a:p>
            <a:pPr marL="182563" indent="-182563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de-DE" sz="2400" dirty="0"/>
              <a:t>Es gibt </a:t>
            </a:r>
            <a:r>
              <a:rPr lang="de-DE" sz="2400" b="1" dirty="0">
                <a:solidFill>
                  <a:schemeClr val="accent2">
                    <a:lumMod val="75000"/>
                  </a:schemeClr>
                </a:solidFill>
              </a:rPr>
              <a:t>keine</a:t>
            </a:r>
            <a:r>
              <a:rPr lang="de-DE" sz="2400" dirty="0"/>
              <a:t> </a:t>
            </a:r>
            <a:r>
              <a:rPr lang="de-DE" sz="2400" i="1" dirty="0"/>
              <a:t>Generalisierung</a:t>
            </a:r>
            <a:r>
              <a:rPr lang="de-DE" sz="2400" dirty="0"/>
              <a:t> oder Abstraktion einer Bewegung; Skalierung der Bewegung ist </a:t>
            </a:r>
            <a:r>
              <a:rPr lang="de-DE" sz="2400" b="1" dirty="0">
                <a:solidFill>
                  <a:schemeClr val="accent2">
                    <a:lumMod val="75000"/>
                  </a:schemeClr>
                </a:solidFill>
              </a:rPr>
              <a:t>nicht</a:t>
            </a:r>
            <a:r>
              <a:rPr lang="de-DE" sz="2400" dirty="0"/>
              <a:t> möglich!  </a:t>
            </a:r>
          </a:p>
        </p:txBody>
      </p:sp>
      <p:sp>
        <p:nvSpPr>
          <p:cNvPr id="40970" name="Fußzeilenplatzhalter 10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  <a:endParaRPr lang="de-DE" sz="10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Vorbild Gehirn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1373188"/>
            <a:ext cx="47625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354138"/>
            <a:ext cx="3386137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Foliennummernplatzhalt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CA55F011-3BB9-49A2-B0C6-E02A3002D6C5}" type="slidenum">
              <a:rPr lang="de-DE" sz="1000" smtClean="0"/>
              <a:pPr/>
              <a:t>4</a:t>
            </a:fld>
            <a:r>
              <a:rPr lang="de-DE" sz="1000" smtClean="0"/>
              <a:t> -</a:t>
            </a:r>
          </a:p>
        </p:txBody>
      </p:sp>
      <p:sp>
        <p:nvSpPr>
          <p:cNvPr id="6150" name="Fußzeilenplatzhalt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  <a:endParaRPr lang="de-DE" sz="10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Das Vorbild: Gehirnfunktionen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7670800" cy="28019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smtClean="0"/>
              <a:t> Unterteilung des Gehirns </a:t>
            </a:r>
            <a:r>
              <a:rPr lang="de-DE" sz="2000" smtClean="0"/>
              <a:t>in funktionale Bereiche</a:t>
            </a:r>
          </a:p>
          <a:p>
            <a:pPr>
              <a:lnSpc>
                <a:spcPct val="90000"/>
              </a:lnSpc>
            </a:pPr>
            <a:r>
              <a:rPr lang="de-DE" sz="2000" smtClean="0">
                <a:solidFill>
                  <a:schemeClr val="bg2"/>
                </a:solidFill>
              </a:rPr>
              <a:t>	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2328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755650" y="1844675"/>
          <a:ext cx="7343775" cy="412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Bild" r:id="rId3" imgW="4803263" imgH="2715814" progId="Word.Picture.8">
                  <p:embed/>
                </p:oleObj>
              </mc:Choice>
              <mc:Fallback>
                <p:oleObj name="Bild" r:id="rId3" imgW="4803263" imgH="2715814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844675"/>
                        <a:ext cx="7343775" cy="412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1042988" y="6021388"/>
            <a:ext cx="48244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FF3300"/>
              </a:buClr>
              <a:buSzPct val="130000"/>
            </a:pPr>
            <a:r>
              <a:rPr lang="de-DE" sz="2800" b="1">
                <a:solidFill>
                  <a:schemeClr val="accent2"/>
                </a:solidFill>
              </a:rPr>
              <a:t>Gehirn = 2-dim „Tuch“</a:t>
            </a:r>
          </a:p>
        </p:txBody>
      </p:sp>
      <p:sp>
        <p:nvSpPr>
          <p:cNvPr id="7175" name="Foliennummernplatzhalter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EF1DBC0F-EC78-4C6D-92F1-8E872A810967}" type="slidenum">
              <a:rPr lang="de-DE" sz="1000" smtClean="0"/>
              <a:pPr/>
              <a:t>5</a:t>
            </a:fld>
            <a:r>
              <a:rPr lang="de-DE" sz="1000" smtClean="0"/>
              <a:t> -</a:t>
            </a:r>
          </a:p>
        </p:txBody>
      </p:sp>
      <p:sp>
        <p:nvSpPr>
          <p:cNvPr id="7176" name="Fußzeilenplatzhalter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  <a:endParaRPr lang="de-DE" sz="10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4E479659-AF81-486E-985B-9772D82DAB10}" type="slidenum">
              <a:rPr lang="de-DE" sz="1000" smtClean="0"/>
              <a:pPr/>
              <a:t>6</a:t>
            </a:fld>
            <a:r>
              <a:rPr lang="de-DE" sz="1000" smtClean="0"/>
              <a:t> -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Somatotopie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268413"/>
            <a:ext cx="8532812" cy="584200"/>
          </a:xfrm>
        </p:spPr>
        <p:txBody>
          <a:bodyPr/>
          <a:lstStyle/>
          <a:p>
            <a:pPr marL="0" indent="0"/>
            <a:r>
              <a:rPr lang="de-DE" smtClean="0"/>
              <a:t> Beobachtung: Abbilder, Karten</a:t>
            </a:r>
          </a:p>
        </p:txBody>
      </p:sp>
      <p:pic>
        <p:nvPicPr>
          <p:cNvPr id="106500" name="Picture 4" descr="Homunkulus"/>
          <p:cNvPicPr>
            <a:picLocks noChangeAspect="1" noChangeArrowheads="1"/>
          </p:cNvPicPr>
          <p:nvPr/>
        </p:nvPicPr>
        <p:blipFill>
          <a:blip r:embed="rId3">
            <a:lum bright="24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2222500"/>
            <a:ext cx="3713163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8" name="Object 5"/>
          <p:cNvGraphicFramePr>
            <a:graphicFrameLocks noChangeAspect="1"/>
          </p:cNvGraphicFramePr>
          <p:nvPr/>
        </p:nvGraphicFramePr>
        <p:xfrm>
          <a:off x="966788" y="1962150"/>
          <a:ext cx="40767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CorelPhotoPaint.Image.7" r:id="rId4" imgW="5380952" imgH="5933333" progId="CorelPhotoPaint.Image.7">
                  <p:embed/>
                </p:oleObj>
              </mc:Choice>
              <mc:Fallback>
                <p:oleObj name="CorelPhotoPaint.Image.7" r:id="rId4" imgW="5380952" imgH="5933333" progId="CorelPhotoPaint.Image.7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1962150"/>
                        <a:ext cx="407670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Fußzeilenplatzhalter 7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  <a:endParaRPr lang="de-DE" sz="100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5C70052D-68D5-405B-8878-10887B78A320}" type="slidenum">
              <a:rPr lang="de-DE" sz="1000" smtClean="0"/>
              <a:pPr/>
              <a:t>7</a:t>
            </a:fld>
            <a:r>
              <a:rPr lang="de-DE" sz="1000" smtClean="0"/>
              <a:t> -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Lokale Wechselwirkungen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268413"/>
            <a:ext cx="8532812" cy="714375"/>
          </a:xfrm>
        </p:spPr>
        <p:txBody>
          <a:bodyPr/>
          <a:lstStyle/>
          <a:p>
            <a:pPr marL="0" indent="0"/>
            <a:r>
              <a:rPr lang="de-DE" smtClean="0"/>
              <a:t>Aktivität </a:t>
            </a:r>
            <a:r>
              <a:rPr lang="de-DE" b="0" smtClean="0"/>
              <a:t>in kontinuierlichen Neuronenfeldern</a:t>
            </a:r>
          </a:p>
        </p:txBody>
      </p:sp>
      <p:graphicFrame>
        <p:nvGraphicFramePr>
          <p:cNvPr id="9221" name="Object 4"/>
          <p:cNvGraphicFramePr>
            <a:graphicFrameLocks noChangeAspect="1"/>
          </p:cNvGraphicFramePr>
          <p:nvPr/>
        </p:nvGraphicFramePr>
        <p:xfrm>
          <a:off x="635000" y="2014538"/>
          <a:ext cx="8150225" cy="292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Bild" r:id="rId3" imgW="5318760" imgH="1914144" progId="Word.Picture.8">
                  <p:embed/>
                </p:oleObj>
              </mc:Choice>
              <mc:Fallback>
                <p:oleObj name="Bild" r:id="rId3" imgW="5318760" imgH="1914144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2014538"/>
                        <a:ext cx="8150225" cy="292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9223" name="Object 6"/>
          <p:cNvGraphicFramePr>
            <a:graphicFrameLocks noChangeAspect="1"/>
          </p:cNvGraphicFramePr>
          <p:nvPr/>
        </p:nvGraphicFramePr>
        <p:xfrm>
          <a:off x="654050" y="4913313"/>
          <a:ext cx="8062913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Equation" r:id="rId5" imgW="3810000" imgH="406400" progId="Equation.DSMT4">
                  <p:embed/>
                </p:oleObj>
              </mc:Choice>
              <mc:Fallback>
                <p:oleObj name="Equation" r:id="rId5" imgW="3810000" imgH="406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4913313"/>
                        <a:ext cx="8062913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2630488" y="5624513"/>
            <a:ext cx="6513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de-DE" i="1"/>
              <a:t>Eingabe für Neuron </a:t>
            </a:r>
            <a:r>
              <a:rPr lang="de-DE" b="1"/>
              <a:t>v</a:t>
            </a:r>
            <a:r>
              <a:rPr lang="de-DE" i="1"/>
              <a:t> </a:t>
            </a:r>
            <a:r>
              <a:rPr lang="de-DE">
                <a:sym typeface="Symbol" pitchFamily="18" charset="2"/>
              </a:rPr>
              <a:t></a:t>
            </a:r>
            <a:r>
              <a:rPr lang="de-DE" i="1"/>
              <a:t> Schwelle + laterale </a:t>
            </a:r>
            <a:r>
              <a:rPr lang="de-DE">
                <a:sym typeface="Symbol" pitchFamily="18" charset="2"/>
              </a:rPr>
              <a:t>K</a:t>
            </a:r>
            <a:r>
              <a:rPr lang="de-DE" i="1">
                <a:sym typeface="Symbol" pitchFamily="18" charset="2"/>
              </a:rPr>
              <a:t>opplungen</a:t>
            </a:r>
            <a:r>
              <a:rPr lang="de-DE">
                <a:sym typeface="Symbol" pitchFamily="18" charset="2"/>
              </a:rPr>
              <a:t> 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42900" y="5937250"/>
            <a:ext cx="80899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800">
                <a:solidFill>
                  <a:schemeClr val="bg2"/>
                </a:solidFill>
              </a:rPr>
              <a:t>Cohen-Grossberg 1983:</a:t>
            </a:r>
            <a:r>
              <a:rPr lang="de-DE" sz="1800"/>
              <a:t> </a:t>
            </a:r>
          </a:p>
          <a:p>
            <a:pPr>
              <a:lnSpc>
                <a:spcPct val="50000"/>
              </a:lnSpc>
            </a:pPr>
            <a:r>
              <a:rPr lang="de-DE" sz="1800"/>
              <a:t>Aktivität stabil bei symm. Gewichten u</a:t>
            </a:r>
            <a:r>
              <a:rPr lang="de-DE" sz="1800" baseline="-25000"/>
              <a:t>ij</a:t>
            </a:r>
            <a:r>
              <a:rPr lang="de-DE" sz="1800"/>
              <a:t>,</a:t>
            </a:r>
            <a:r>
              <a:rPr lang="de-DE" sz="1800" baseline="-25000"/>
              <a:t> </a:t>
            </a:r>
            <a:r>
              <a:rPr lang="de-DE" sz="1800"/>
              <a:t>monoton wachs. y(.) und  </a:t>
            </a:r>
            <a:r>
              <a:rPr lang="de-DE" sz="1800">
                <a:sym typeface="Symbol" pitchFamily="18" charset="2"/>
              </a:rPr>
              <a:t>&gt;0</a:t>
            </a:r>
          </a:p>
        </p:txBody>
      </p:sp>
      <p:sp>
        <p:nvSpPr>
          <p:cNvPr id="9226" name="Fußzeilenplatzhalter 10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  <a:endParaRPr lang="de-DE" sz="10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790EE91C-27EF-461D-B52B-C863832A5F74}" type="slidenum">
              <a:rPr lang="de-DE" sz="1000" smtClean="0"/>
              <a:pPr/>
              <a:t>8</a:t>
            </a:fld>
            <a:r>
              <a:rPr lang="de-DE" sz="1000" smtClean="0"/>
              <a:t> -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Lokale Wechselwirkungen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268413"/>
            <a:ext cx="8532812" cy="701675"/>
          </a:xfrm>
        </p:spPr>
        <p:txBody>
          <a:bodyPr/>
          <a:lstStyle/>
          <a:p>
            <a:pPr marL="0" indent="0"/>
            <a:r>
              <a:rPr lang="de-DE" smtClean="0"/>
              <a:t>Training:   Hebb‘sches Lernen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0247" name="Object 6"/>
          <p:cNvGraphicFramePr>
            <a:graphicFrameLocks noChangeAspect="1"/>
          </p:cNvGraphicFramePr>
          <p:nvPr/>
        </p:nvGraphicFramePr>
        <p:xfrm>
          <a:off x="1638300" y="2135188"/>
          <a:ext cx="53625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name="Equation" r:id="rId3" imgW="2413000" imgH="355600" progId="Equation.DSMT4">
                  <p:embed/>
                </p:oleObj>
              </mc:Choice>
              <mc:Fallback>
                <p:oleObj name="Equation" r:id="rId3" imgW="2413000" imgH="355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2135188"/>
                        <a:ext cx="536257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Rectangle 9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8195" name="Object 8"/>
          <p:cNvGraphicFramePr>
            <a:graphicFrameLocks noChangeAspect="1"/>
          </p:cNvGraphicFramePr>
          <p:nvPr/>
        </p:nvGraphicFramePr>
        <p:xfrm>
          <a:off x="1714500" y="3074988"/>
          <a:ext cx="4491038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Equation" r:id="rId5" imgW="1892300" imgH="355600" progId="Equation.DSMT4">
                  <p:embed/>
                </p:oleObj>
              </mc:Choice>
              <mc:Fallback>
                <p:oleObj name="Equation" r:id="rId5" imgW="1892300" imgH="355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074988"/>
                        <a:ext cx="4491038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3" name="Rectangle 10"/>
          <p:cNvSpPr>
            <a:spLocks noChangeArrowheads="1"/>
          </p:cNvSpPr>
          <p:nvPr/>
        </p:nvSpPr>
        <p:spPr bwMode="auto">
          <a:xfrm>
            <a:off x="1776413" y="4233863"/>
            <a:ext cx="1276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de-DE">
                <a:sym typeface="Symbol" pitchFamily="18" charset="2"/>
              </a:rPr>
              <a:t></a:t>
            </a:r>
            <a:r>
              <a:rPr lang="de-DE" baseline="-25000"/>
              <a:t>1</a:t>
            </a:r>
            <a:r>
              <a:rPr lang="de-DE">
                <a:sym typeface="Symbol" pitchFamily="18" charset="2"/>
              </a:rPr>
              <a:t>,</a:t>
            </a:r>
            <a:r>
              <a:rPr lang="de-DE" baseline="-25000"/>
              <a:t>2</a:t>
            </a:r>
            <a:r>
              <a:rPr lang="de-DE">
                <a:sym typeface="Symbol" pitchFamily="18" charset="2"/>
              </a:rPr>
              <a:t> &gt;&gt; </a:t>
            </a:r>
            <a:r>
              <a:rPr lang="de-DE"/>
              <a:t> </a:t>
            </a:r>
          </a:p>
        </p:txBody>
      </p:sp>
      <p:sp>
        <p:nvSpPr>
          <p:cNvPr id="10251" name="Text Box 13"/>
          <p:cNvSpPr txBox="1">
            <a:spLocks noChangeArrowheads="1"/>
          </p:cNvSpPr>
          <p:nvPr/>
        </p:nvSpPr>
        <p:spPr bwMode="auto">
          <a:xfrm>
            <a:off x="7581900" y="2298700"/>
            <a:ext cx="134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i="1">
                <a:solidFill>
                  <a:srgbClr val="3366CC"/>
                </a:solidFill>
              </a:rPr>
              <a:t>Gewichte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7620000" y="3251200"/>
            <a:ext cx="1257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i="1">
                <a:solidFill>
                  <a:srgbClr val="3366CC"/>
                </a:solidFill>
              </a:rPr>
              <a:t>Schwelle</a:t>
            </a:r>
          </a:p>
        </p:txBody>
      </p:sp>
      <p:sp>
        <p:nvSpPr>
          <p:cNvPr id="10253" name="Fußzeilenplatzhalter 1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  <a:endParaRPr lang="de-DE" sz="10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82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617F2979-4F39-49E1-ACF9-BE779E202FAF}" type="slidenum">
              <a:rPr lang="de-DE" sz="1000" smtClean="0"/>
              <a:pPr/>
              <a:t>9</a:t>
            </a:fld>
            <a:r>
              <a:rPr lang="de-DE" sz="1000" smtClean="0"/>
              <a:t> -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Lokale Wechselwirkungen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268413"/>
            <a:ext cx="8532812" cy="701675"/>
          </a:xfrm>
        </p:spPr>
        <p:txBody>
          <a:bodyPr/>
          <a:lstStyle/>
          <a:p>
            <a:pPr marL="0" indent="0"/>
            <a:r>
              <a:rPr lang="de-DE" smtClean="0"/>
              <a:t>Training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1270" name="Object 5"/>
          <p:cNvGraphicFramePr>
            <a:graphicFrameLocks noChangeAspect="1"/>
          </p:cNvGraphicFramePr>
          <p:nvPr/>
        </p:nvGraphicFramePr>
        <p:xfrm>
          <a:off x="1727200" y="1409700"/>
          <a:ext cx="5756275" cy="314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Bild" r:id="rId3" imgW="3339084" imgH="1828800" progId="Word.Picture.8">
                  <p:embed/>
                </p:oleObj>
              </mc:Choice>
              <mc:Fallback>
                <p:oleObj name="Bild" r:id="rId3" imgW="3339084" imgH="182880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1409700"/>
                        <a:ext cx="5756275" cy="314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1273" name="Rectangle 12"/>
          <p:cNvSpPr>
            <a:spLocks noChangeArrowheads="1"/>
          </p:cNvSpPr>
          <p:nvPr/>
        </p:nvSpPr>
        <p:spPr bwMode="auto">
          <a:xfrm>
            <a:off x="3182938" y="4257675"/>
            <a:ext cx="52943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de-DE">
                <a:latin typeface="TIMES" charset="0"/>
                <a:cs typeface="Times New Roman" pitchFamily="18" charset="0"/>
              </a:rPr>
              <a:t>z</a:t>
            </a:r>
            <a:r>
              <a:rPr lang="de-DE" baseline="-30000">
                <a:latin typeface="TIMES" charset="0"/>
                <a:cs typeface="Times New Roman" pitchFamily="18" charset="0"/>
              </a:rPr>
              <a:t>i</a:t>
            </a:r>
            <a:r>
              <a:rPr lang="de-DE" sz="1800">
                <a:latin typeface="TIMES" charset="0"/>
                <a:cs typeface="Times New Roman" pitchFamily="18" charset="0"/>
              </a:rPr>
              <a:t>(t)</a:t>
            </a:r>
            <a:r>
              <a:rPr lang="de-DE">
                <a:latin typeface="TIMES" charset="0"/>
                <a:cs typeface="Times New Roman" pitchFamily="18" charset="0"/>
              </a:rPr>
              <a:t> – z</a:t>
            </a:r>
            <a:r>
              <a:rPr lang="de-DE" baseline="-30000">
                <a:latin typeface="TIMES" charset="0"/>
                <a:cs typeface="Times New Roman" pitchFamily="18" charset="0"/>
              </a:rPr>
              <a:t>i</a:t>
            </a:r>
            <a:r>
              <a:rPr lang="de-DE" sz="1800">
                <a:latin typeface="TIMES" charset="0"/>
                <a:cs typeface="Times New Roman" pitchFamily="18" charset="0"/>
              </a:rPr>
              <a:t>(t-1)</a:t>
            </a:r>
            <a:r>
              <a:rPr lang="de-DE">
                <a:latin typeface="TIMES" charset="0"/>
                <a:cs typeface="Times New Roman" pitchFamily="18" charset="0"/>
              </a:rPr>
              <a:t> = – z</a:t>
            </a:r>
            <a:r>
              <a:rPr lang="de-DE" baseline="-30000">
                <a:latin typeface="TIMES" charset="0"/>
                <a:cs typeface="Times New Roman" pitchFamily="18" charset="0"/>
              </a:rPr>
              <a:t>i</a:t>
            </a:r>
            <a:r>
              <a:rPr lang="de-DE" sz="1800">
                <a:latin typeface="TIMES" charset="0"/>
                <a:cs typeface="Times New Roman" pitchFamily="18" charset="0"/>
              </a:rPr>
              <a:t>(t-1)</a:t>
            </a:r>
            <a:r>
              <a:rPr lang="de-DE">
                <a:latin typeface="TIMES" charset="0"/>
                <a:cs typeface="Times New Roman" pitchFamily="18" charset="0"/>
              </a:rPr>
              <a:t> + </a:t>
            </a:r>
            <a:r>
              <a:rPr lang="de-DE" sz="3200">
                <a:cs typeface="Times New Roman" pitchFamily="18" charset="0"/>
                <a:sym typeface="Symbol" pitchFamily="18" charset="2"/>
              </a:rPr>
              <a:t></a:t>
            </a:r>
            <a:r>
              <a:rPr lang="de-DE" baseline="-30000">
                <a:latin typeface="TIMES" charset="0"/>
                <a:cs typeface="Times New Roman" pitchFamily="18" charset="0"/>
              </a:rPr>
              <a:t>j</a:t>
            </a:r>
            <a:r>
              <a:rPr lang="de-DE">
                <a:latin typeface="TIMES" charset="0"/>
                <a:cs typeface="Times New Roman" pitchFamily="18" charset="0"/>
                <a:sym typeface="Symbol" pitchFamily="18" charset="2"/>
              </a:rPr>
              <a:t>w</a:t>
            </a:r>
            <a:r>
              <a:rPr lang="de-DE" baseline="-30000">
                <a:latin typeface="TIMES" charset="0"/>
                <a:cs typeface="Times New Roman" pitchFamily="18" charset="0"/>
                <a:sym typeface="Symbol" pitchFamily="18" charset="2"/>
              </a:rPr>
              <a:t>ij</a:t>
            </a:r>
            <a:r>
              <a:rPr lang="de-DE" sz="1800">
                <a:latin typeface="TIMES" charset="0"/>
                <a:cs typeface="Times New Roman" pitchFamily="18" charset="0"/>
                <a:sym typeface="Symbol" pitchFamily="18" charset="2"/>
              </a:rPr>
              <a:t>(t)</a:t>
            </a:r>
            <a:r>
              <a:rPr lang="de-DE">
                <a:latin typeface="TIMES" charset="0"/>
                <a:cs typeface="Times New Roman" pitchFamily="18" charset="0"/>
                <a:sym typeface="Symbol" pitchFamily="18" charset="2"/>
              </a:rPr>
              <a:t> x</a:t>
            </a:r>
            <a:r>
              <a:rPr lang="de-DE" baseline="-30000">
                <a:latin typeface="TIMES" charset="0"/>
                <a:cs typeface="Times New Roman" pitchFamily="18" charset="0"/>
                <a:sym typeface="Symbol" pitchFamily="18" charset="2"/>
              </a:rPr>
              <a:t>j</a:t>
            </a:r>
            <a:r>
              <a:rPr lang="de-DE" sz="1800">
                <a:latin typeface="TIMES" charset="0"/>
                <a:cs typeface="Times New Roman" pitchFamily="18" charset="0"/>
                <a:sym typeface="Symbol" pitchFamily="18" charset="2"/>
              </a:rPr>
              <a:t>(t)</a:t>
            </a:r>
            <a:r>
              <a:rPr lang="de-DE">
                <a:latin typeface="TIMES" charset="0"/>
                <a:cs typeface="Times New Roman" pitchFamily="18" charset="0"/>
                <a:sym typeface="Symbol" pitchFamily="18" charset="2"/>
              </a:rPr>
              <a:t> + </a:t>
            </a:r>
            <a:r>
              <a:rPr lang="de-DE" sz="3200">
                <a:cs typeface="Times New Roman" pitchFamily="18" charset="0"/>
                <a:sym typeface="Symbol" pitchFamily="18" charset="2"/>
              </a:rPr>
              <a:t></a:t>
            </a:r>
            <a:r>
              <a:rPr lang="de-DE" baseline="-30000">
                <a:latin typeface="TIMES" charset="0"/>
                <a:cs typeface="Times New Roman" pitchFamily="18" charset="0"/>
              </a:rPr>
              <a:t>j</a:t>
            </a:r>
            <a:r>
              <a:rPr lang="de-DE">
                <a:latin typeface="TIMES" charset="0"/>
                <a:cs typeface="Times New Roman" pitchFamily="18" charset="0"/>
                <a:sym typeface="Symbol" pitchFamily="18" charset="2"/>
              </a:rPr>
              <a:t> u</a:t>
            </a:r>
            <a:r>
              <a:rPr lang="de-DE" baseline="-30000">
                <a:latin typeface="TIMES" charset="0"/>
                <a:cs typeface="Times New Roman" pitchFamily="18" charset="0"/>
                <a:sym typeface="Symbol" pitchFamily="18" charset="2"/>
              </a:rPr>
              <a:t>ij</a:t>
            </a:r>
            <a:r>
              <a:rPr lang="de-DE">
                <a:latin typeface="TIMES" charset="0"/>
                <a:cs typeface="Times New Roman" pitchFamily="18" charset="0"/>
                <a:sym typeface="Symbol" pitchFamily="18" charset="2"/>
              </a:rPr>
              <a:t>y</a:t>
            </a:r>
            <a:r>
              <a:rPr lang="de-DE" baseline="-30000">
                <a:latin typeface="TIMES" charset="0"/>
                <a:cs typeface="Times New Roman" pitchFamily="18" charset="0"/>
                <a:sym typeface="Symbol" pitchFamily="18" charset="2"/>
              </a:rPr>
              <a:t>j</a:t>
            </a:r>
            <a:r>
              <a:rPr lang="de-DE" sz="1800">
                <a:latin typeface="TIMES" charset="0"/>
                <a:cs typeface="Times New Roman" pitchFamily="18" charset="0"/>
                <a:sym typeface="Symbol" pitchFamily="18" charset="2"/>
              </a:rPr>
              <a:t>(t)</a:t>
            </a:r>
            <a:r>
              <a:rPr lang="de-DE">
                <a:sym typeface="Symbol" pitchFamily="18" charset="2"/>
              </a:rPr>
              <a:t> </a:t>
            </a:r>
          </a:p>
        </p:txBody>
      </p:sp>
      <p:sp>
        <p:nvSpPr>
          <p:cNvPr id="11274" name="Rectangle 14"/>
          <p:cNvSpPr>
            <a:spLocks noChangeArrowheads="1"/>
          </p:cNvSpPr>
          <p:nvPr/>
        </p:nvSpPr>
        <p:spPr bwMode="auto">
          <a:xfrm>
            <a:off x="881063" y="5130800"/>
            <a:ext cx="8262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de-DE" b="1">
                <a:latin typeface="TIMES" charset="0"/>
                <a:cs typeface="Times New Roman" pitchFamily="18" charset="0"/>
              </a:rPr>
              <a:t>Abklingen</a:t>
            </a:r>
            <a:r>
              <a:rPr lang="de-DE">
                <a:latin typeface="TIMES" charset="0"/>
                <a:cs typeface="Times New Roman" pitchFamily="18" charset="0"/>
              </a:rPr>
              <a:t> der Veränderung, </a:t>
            </a:r>
            <a:r>
              <a:rPr lang="de-DE" b="1">
                <a:solidFill>
                  <a:srgbClr val="3366CC"/>
                </a:solidFill>
                <a:latin typeface="TIMES" charset="0"/>
                <a:cs typeface="Times New Roman" pitchFamily="18" charset="0"/>
              </a:rPr>
              <a:t>diskrete</a:t>
            </a:r>
            <a:r>
              <a:rPr lang="de-DE">
                <a:latin typeface="TIMES" charset="0"/>
                <a:cs typeface="Times New Roman" pitchFamily="18" charset="0"/>
              </a:rPr>
              <a:t> Strukturen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de-DE">
                <a:latin typeface="TIMES" charset="0"/>
                <a:cs typeface="Times New Roman" pitchFamily="18" charset="0"/>
              </a:rPr>
              <a:t>	y</a:t>
            </a:r>
            <a:r>
              <a:rPr lang="de-DE" baseline="-30000">
                <a:latin typeface="TIMES" charset="0"/>
                <a:cs typeface="Times New Roman" pitchFamily="18" charset="0"/>
              </a:rPr>
              <a:t>i</a:t>
            </a:r>
            <a:r>
              <a:rPr lang="de-DE" sz="1800">
                <a:latin typeface="TIMES" charset="0"/>
                <a:cs typeface="Times New Roman" pitchFamily="18" charset="0"/>
              </a:rPr>
              <a:t>(t)</a:t>
            </a:r>
            <a:r>
              <a:rPr lang="de-DE">
                <a:latin typeface="TIMES" charset="0"/>
                <a:cs typeface="Times New Roman" pitchFamily="18" charset="0"/>
              </a:rPr>
              <a:t> = S( </a:t>
            </a:r>
            <a:r>
              <a:rPr lang="de-DE" sz="3200">
                <a:cs typeface="Times New Roman" pitchFamily="18" charset="0"/>
                <a:sym typeface="Symbol" pitchFamily="18" charset="2"/>
              </a:rPr>
              <a:t></a:t>
            </a:r>
            <a:r>
              <a:rPr lang="de-DE" baseline="-30000">
                <a:latin typeface="TIMES" charset="0"/>
                <a:cs typeface="Times New Roman" pitchFamily="18" charset="0"/>
              </a:rPr>
              <a:t>j</a:t>
            </a:r>
            <a:r>
              <a:rPr lang="de-DE">
                <a:latin typeface="TIMES" charset="0"/>
                <a:cs typeface="Times New Roman" pitchFamily="18" charset="0"/>
                <a:sym typeface="Symbol" pitchFamily="18" charset="2"/>
              </a:rPr>
              <a:t>w</a:t>
            </a:r>
            <a:r>
              <a:rPr lang="de-DE" baseline="-30000">
                <a:latin typeface="TIMES" charset="0"/>
                <a:cs typeface="Times New Roman" pitchFamily="18" charset="0"/>
                <a:sym typeface="Symbol" pitchFamily="18" charset="2"/>
              </a:rPr>
              <a:t>ij</a:t>
            </a:r>
            <a:r>
              <a:rPr lang="de-DE" sz="1800">
                <a:latin typeface="TIMES" charset="0"/>
                <a:cs typeface="Times New Roman" pitchFamily="18" charset="0"/>
                <a:sym typeface="Symbol" pitchFamily="18" charset="2"/>
              </a:rPr>
              <a:t>(t)</a:t>
            </a:r>
            <a:r>
              <a:rPr lang="de-DE">
                <a:latin typeface="TIMES" charset="0"/>
                <a:cs typeface="Times New Roman" pitchFamily="18" charset="0"/>
                <a:sym typeface="Symbol" pitchFamily="18" charset="2"/>
              </a:rPr>
              <a:t> x</a:t>
            </a:r>
            <a:r>
              <a:rPr lang="de-DE" baseline="-30000">
                <a:latin typeface="TIMES" charset="0"/>
                <a:cs typeface="Times New Roman" pitchFamily="18" charset="0"/>
                <a:sym typeface="Symbol" pitchFamily="18" charset="2"/>
              </a:rPr>
              <a:t>j</a:t>
            </a:r>
            <a:r>
              <a:rPr lang="de-DE" sz="1800">
                <a:latin typeface="TIMES" charset="0"/>
                <a:cs typeface="Times New Roman" pitchFamily="18" charset="0"/>
                <a:sym typeface="Symbol" pitchFamily="18" charset="2"/>
              </a:rPr>
              <a:t>(t)</a:t>
            </a:r>
            <a:r>
              <a:rPr lang="de-DE">
                <a:latin typeface="TIMES" charset="0"/>
                <a:cs typeface="Times New Roman" pitchFamily="18" charset="0"/>
                <a:sym typeface="Symbol" pitchFamily="18" charset="2"/>
              </a:rPr>
              <a:t> + </a:t>
            </a:r>
            <a:r>
              <a:rPr lang="de-DE" sz="3200">
                <a:cs typeface="Times New Roman" pitchFamily="18" charset="0"/>
                <a:sym typeface="Symbol" pitchFamily="18" charset="2"/>
              </a:rPr>
              <a:t></a:t>
            </a:r>
            <a:r>
              <a:rPr lang="de-DE" baseline="-30000">
                <a:latin typeface="TIMES" charset="0"/>
                <a:cs typeface="Times New Roman" pitchFamily="18" charset="0"/>
              </a:rPr>
              <a:t>j</a:t>
            </a:r>
            <a:r>
              <a:rPr lang="de-DE">
                <a:latin typeface="TIMES" charset="0"/>
                <a:cs typeface="Times New Roman" pitchFamily="18" charset="0"/>
                <a:sym typeface="Symbol" pitchFamily="18" charset="2"/>
              </a:rPr>
              <a:t> u</a:t>
            </a:r>
            <a:r>
              <a:rPr lang="de-DE" baseline="-30000">
                <a:latin typeface="TIMES" charset="0"/>
                <a:cs typeface="Times New Roman" pitchFamily="18" charset="0"/>
                <a:sym typeface="Symbol" pitchFamily="18" charset="2"/>
              </a:rPr>
              <a:t>ij</a:t>
            </a:r>
            <a:r>
              <a:rPr lang="de-DE">
                <a:latin typeface="TIMES" charset="0"/>
                <a:cs typeface="Times New Roman" pitchFamily="18" charset="0"/>
                <a:sym typeface="Symbol" pitchFamily="18" charset="2"/>
              </a:rPr>
              <a:t>y</a:t>
            </a:r>
            <a:r>
              <a:rPr lang="de-DE" baseline="-30000">
                <a:latin typeface="TIMES" charset="0"/>
                <a:cs typeface="Times New Roman" pitchFamily="18" charset="0"/>
                <a:sym typeface="Symbol" pitchFamily="18" charset="2"/>
              </a:rPr>
              <a:t>j</a:t>
            </a:r>
            <a:r>
              <a:rPr lang="de-DE" sz="1800">
                <a:latin typeface="TIMES" charset="0"/>
                <a:cs typeface="Times New Roman" pitchFamily="18" charset="0"/>
                <a:sym typeface="Symbol" pitchFamily="18" charset="2"/>
              </a:rPr>
              <a:t>(t)</a:t>
            </a:r>
            <a:r>
              <a:rPr lang="de-DE">
                <a:latin typeface="TIMES" charset="0"/>
                <a:cs typeface="Times New Roman" pitchFamily="18" charset="0"/>
                <a:sym typeface="Symbol" pitchFamily="18" charset="2"/>
              </a:rPr>
              <a:t> )</a:t>
            </a:r>
            <a:r>
              <a:rPr lang="de-DE">
                <a:sym typeface="Symbol" pitchFamily="18" charset="2"/>
              </a:rPr>
              <a:t>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de-DE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	w</a:t>
            </a:r>
            <a:r>
              <a:rPr lang="de-DE" baseline="-3000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ij</a:t>
            </a:r>
            <a:r>
              <a:rPr lang="de-DE" sz="180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(t)</a:t>
            </a:r>
            <a:r>
              <a:rPr lang="de-DE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 = w</a:t>
            </a:r>
            <a:r>
              <a:rPr lang="de-DE" baseline="-3000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ij</a:t>
            </a:r>
            <a:r>
              <a:rPr lang="de-DE" sz="180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(t-1)</a:t>
            </a:r>
            <a:r>
              <a:rPr lang="de-DE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 + </a:t>
            </a:r>
            <a:r>
              <a:rPr lang="de-DE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</a:t>
            </a:r>
            <a:r>
              <a:rPr lang="de-DE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[x</a:t>
            </a:r>
            <a:r>
              <a:rPr lang="de-DE" baseline="-3000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j</a:t>
            </a:r>
            <a:r>
              <a:rPr lang="de-DE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y</a:t>
            </a:r>
            <a:r>
              <a:rPr lang="de-DE" baseline="-3000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de-DE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 -B(y</a:t>
            </a:r>
            <a:r>
              <a:rPr lang="de-DE" baseline="-3000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de-DE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)w</a:t>
            </a:r>
            <a:r>
              <a:rPr lang="de-DE" baseline="-3000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ij</a:t>
            </a:r>
            <a:r>
              <a:rPr lang="de-DE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]</a:t>
            </a:r>
            <a:r>
              <a:rPr lang="de-DE">
                <a:sym typeface="Symbol" pitchFamily="18" charset="2"/>
              </a:rPr>
              <a:t> 	   mit B(.) zum Vergessen</a:t>
            </a:r>
          </a:p>
        </p:txBody>
      </p:sp>
      <p:sp>
        <p:nvSpPr>
          <p:cNvPr id="11275" name="Rectangle 16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1276" name="Object 15"/>
          <p:cNvGraphicFramePr>
            <a:graphicFrameLocks noChangeAspect="1"/>
          </p:cNvGraphicFramePr>
          <p:nvPr/>
        </p:nvGraphicFramePr>
        <p:xfrm>
          <a:off x="1514475" y="4275138"/>
          <a:ext cx="1779588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Equation" r:id="rId5" imgW="952087" imgH="355446" progId="Equation.DSMT4">
                  <p:embed/>
                </p:oleObj>
              </mc:Choice>
              <mc:Fallback>
                <p:oleObj name="Equation" r:id="rId5" imgW="952087" imgH="355446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475" y="4275138"/>
                        <a:ext cx="1779588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7" name="Fußzeilenplatzhalter 1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  <a:endParaRPr lang="de-DE" sz="10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-Vorlage">
  <a:themeElements>
    <a:clrScheme name="AS-Vorl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S-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S-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-Vorla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-Vorla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-Vorla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-Vorla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-Vorla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-Vorla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1728</Words>
  <Application>Microsoft Office PowerPoint</Application>
  <PresentationFormat>Bildschirmpräsentation (4:3)</PresentationFormat>
  <Paragraphs>561</Paragraphs>
  <Slides>39</Slides>
  <Notes>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7</vt:i4>
      </vt:variant>
      <vt:variant>
        <vt:lpstr>Folientitel</vt:lpstr>
      </vt:variant>
      <vt:variant>
        <vt:i4>39</vt:i4>
      </vt:variant>
    </vt:vector>
  </HeadingPairs>
  <TitlesOfParts>
    <vt:vector size="56" baseType="lpstr">
      <vt:lpstr>Arial</vt:lpstr>
      <vt:lpstr>Arial Black</vt:lpstr>
      <vt:lpstr>Courier</vt:lpstr>
      <vt:lpstr>Courier New</vt:lpstr>
      <vt:lpstr>Symbol</vt:lpstr>
      <vt:lpstr>Tahoma</vt:lpstr>
      <vt:lpstr>TIMES</vt:lpstr>
      <vt:lpstr>Times New Roman</vt:lpstr>
      <vt:lpstr>Wingdings</vt:lpstr>
      <vt:lpstr>AS-Vorlage</vt:lpstr>
      <vt:lpstr>Image</vt:lpstr>
      <vt:lpstr>Bild</vt:lpstr>
      <vt:lpstr>CorelPhotoPaint.Image.7</vt:lpstr>
      <vt:lpstr>Equation</vt:lpstr>
      <vt:lpstr>Microsoft Word Picture</vt:lpstr>
      <vt:lpstr>Microsoft Formel-Editor 3.0</vt:lpstr>
      <vt:lpstr>Dokument</vt:lpstr>
      <vt:lpstr>AS1-Teil 4 Konkurrentes Lernen </vt:lpstr>
      <vt:lpstr>Lernparadigmen</vt:lpstr>
      <vt:lpstr>Selbstorganisierende Karten</vt:lpstr>
      <vt:lpstr>Vorbild Gehirn</vt:lpstr>
      <vt:lpstr>Das Vorbild: Gehirnfunktionen</vt:lpstr>
      <vt:lpstr>Somatotopie</vt:lpstr>
      <vt:lpstr>Lokale Wechselwirkungen</vt:lpstr>
      <vt:lpstr>Lokale Wechselwirkungen</vt:lpstr>
      <vt:lpstr>Lokale Wechselwirkungen</vt:lpstr>
      <vt:lpstr>Lokale Wechselwirkungen</vt:lpstr>
      <vt:lpstr>Selbstorganisierende Karten</vt:lpstr>
      <vt:lpstr>Kohonennetze: Topologie</vt:lpstr>
      <vt:lpstr>Lernalgorithmus Kohonenkarten</vt:lpstr>
      <vt:lpstr>Nachbarschaftsfunktionen</vt:lpstr>
      <vt:lpstr>Topologie-Entwicklung</vt:lpstr>
      <vt:lpstr>Simulation SOM</vt:lpstr>
      <vt:lpstr>Topologie-Entwicklung SOM</vt:lpstr>
      <vt:lpstr>Topologie-Entwicklung</vt:lpstr>
      <vt:lpstr>Topologie-Entwicklung</vt:lpstr>
      <vt:lpstr>Pseudocode für Kohonenkarten</vt:lpstr>
      <vt:lpstr>Überwachte adaptive Vektorquantisierung</vt:lpstr>
      <vt:lpstr>Selbstorganisierende Karten</vt:lpstr>
      <vt:lpstr>Spracherkennung</vt:lpstr>
      <vt:lpstr>Spracherkennung</vt:lpstr>
      <vt:lpstr>Spracherkennung</vt:lpstr>
      <vt:lpstr>Spracherkennung</vt:lpstr>
      <vt:lpstr>Selbstorganisierende Karten</vt:lpstr>
      <vt:lpstr>Robotersteuerung vs. Muskelkontrolle</vt:lpstr>
      <vt:lpstr>Robotersteuerung</vt:lpstr>
      <vt:lpstr>Robotersteuerung</vt:lpstr>
      <vt:lpstr>Robotersteuerung</vt:lpstr>
      <vt:lpstr>Robotersteuerung</vt:lpstr>
      <vt:lpstr>Robotersteuerung</vt:lpstr>
      <vt:lpstr>Robotersteuerung</vt:lpstr>
      <vt:lpstr>Robotersteuerung</vt:lpstr>
      <vt:lpstr>Robotersteuerung</vt:lpstr>
      <vt:lpstr>Robotersteuerung</vt:lpstr>
      <vt:lpstr>Robotersteuerung</vt:lpstr>
      <vt:lpstr>Robotersteuerung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Lernen und Klassifizieren</dc:title>
  <dc:creator>Rudi</dc:creator>
  <cp:lastModifiedBy>Rudi</cp:lastModifiedBy>
  <cp:revision>141</cp:revision>
  <dcterms:created xsi:type="dcterms:W3CDTF">2006-04-04T08:40:14Z</dcterms:created>
  <dcterms:modified xsi:type="dcterms:W3CDTF">2013-12-09T17:32:44Z</dcterms:modified>
</cp:coreProperties>
</file>